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4059" r:id="rId1"/>
  </p:sldMasterIdLst>
  <p:notesMasterIdLst>
    <p:notesMasterId r:id="rId21"/>
  </p:notesMasterIdLst>
  <p:sldIdLst>
    <p:sldId id="256" r:id="rId2"/>
    <p:sldId id="257" r:id="rId3"/>
    <p:sldId id="259" r:id="rId4"/>
    <p:sldId id="268" r:id="rId5"/>
    <p:sldId id="271" r:id="rId6"/>
    <p:sldId id="260" r:id="rId7"/>
    <p:sldId id="261" r:id="rId8"/>
    <p:sldId id="262" r:id="rId9"/>
    <p:sldId id="263" r:id="rId10"/>
    <p:sldId id="269" r:id="rId11"/>
    <p:sldId id="270" r:id="rId12"/>
    <p:sldId id="265" r:id="rId13"/>
    <p:sldId id="272" r:id="rId14"/>
    <p:sldId id="273" r:id="rId15"/>
    <p:sldId id="275" r:id="rId16"/>
    <p:sldId id="264" r:id="rId17"/>
    <p:sldId id="266" r:id="rId18"/>
    <p:sldId id="274"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278F"/>
    <a:srgbClr val="9B57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7"/>
  </p:normalViewPr>
  <p:slideViewPr>
    <p:cSldViewPr snapToGrid="0" snapToObjects="1">
      <p:cViewPr varScale="1">
        <p:scale>
          <a:sx n="58" d="100"/>
          <a:sy n="58"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886AF8-E3B4-424F-9B2F-B938DB668C0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E3F04E7-1B4F-4767-A4CD-999682E89084}">
      <dgm:prSet/>
      <dgm:spPr/>
      <dgm:t>
        <a:bodyPr/>
        <a:lstStyle/>
        <a:p>
          <a:r>
            <a:rPr lang="en-US"/>
            <a:t>Each neighborhood received a cluster label based on clustering by the KMeans algorithm</a:t>
          </a:r>
        </a:p>
      </dgm:t>
    </dgm:pt>
    <dgm:pt modelId="{24D82C39-9E63-4BCA-B561-5D888E0DBB89}" type="parTrans" cxnId="{4F61C0FC-736C-4418-B498-FC60BAAB2F72}">
      <dgm:prSet/>
      <dgm:spPr/>
      <dgm:t>
        <a:bodyPr/>
        <a:lstStyle/>
        <a:p>
          <a:endParaRPr lang="en-US"/>
        </a:p>
      </dgm:t>
    </dgm:pt>
    <dgm:pt modelId="{DFEF43CC-7CF9-4C6D-9CAB-A4B2E2E2A96C}" type="sibTrans" cxnId="{4F61C0FC-736C-4418-B498-FC60BAAB2F72}">
      <dgm:prSet/>
      <dgm:spPr/>
      <dgm:t>
        <a:bodyPr/>
        <a:lstStyle/>
        <a:p>
          <a:endParaRPr lang="en-US"/>
        </a:p>
      </dgm:t>
    </dgm:pt>
    <dgm:pt modelId="{D66CFAD1-345F-4599-8314-179F2C8A4CD4}">
      <dgm:prSet/>
      <dgm:spPr/>
      <dgm:t>
        <a:bodyPr/>
        <a:lstStyle/>
        <a:p>
          <a:r>
            <a:rPr lang="en-US" dirty="0"/>
            <a:t>The Cluster Label column along with the Location, Latitude, and Longitude columns were added to the top 10 most common venues </a:t>
          </a:r>
          <a:r>
            <a:rPr lang="en-US" dirty="0" err="1"/>
            <a:t>dataframe</a:t>
          </a:r>
          <a:r>
            <a:rPr lang="en-US" dirty="0"/>
            <a:t> to provide the final result.</a:t>
          </a:r>
        </a:p>
      </dgm:t>
    </dgm:pt>
    <dgm:pt modelId="{782B6E73-26F4-453E-AA74-2D6FFB04194E}" type="parTrans" cxnId="{6F0D4B2E-E34F-4AE5-8773-02268741AA95}">
      <dgm:prSet/>
      <dgm:spPr/>
      <dgm:t>
        <a:bodyPr/>
        <a:lstStyle/>
        <a:p>
          <a:endParaRPr lang="en-US"/>
        </a:p>
      </dgm:t>
    </dgm:pt>
    <dgm:pt modelId="{D6677B4A-575E-4E8D-96C9-B42B57DF51C9}" type="sibTrans" cxnId="{6F0D4B2E-E34F-4AE5-8773-02268741AA95}">
      <dgm:prSet/>
      <dgm:spPr/>
      <dgm:t>
        <a:bodyPr/>
        <a:lstStyle/>
        <a:p>
          <a:endParaRPr lang="en-US"/>
        </a:p>
      </dgm:t>
    </dgm:pt>
    <dgm:pt modelId="{C75CE2F6-6D68-489A-9172-9832A47E1BD9}">
      <dgm:prSet/>
      <dgm:spPr/>
      <dgm:t>
        <a:bodyPr/>
        <a:lstStyle/>
        <a:p>
          <a:r>
            <a:rPr lang="en-US"/>
            <a:t>This dataframe is shown on the next slide</a:t>
          </a:r>
        </a:p>
      </dgm:t>
    </dgm:pt>
    <dgm:pt modelId="{F52CDFCE-2F63-4EDF-91C9-1B7DCBA4CD3D}" type="parTrans" cxnId="{88F6B019-C781-4986-90E4-C96EEB36BA16}">
      <dgm:prSet/>
      <dgm:spPr/>
      <dgm:t>
        <a:bodyPr/>
        <a:lstStyle/>
        <a:p>
          <a:endParaRPr lang="en-US"/>
        </a:p>
      </dgm:t>
    </dgm:pt>
    <dgm:pt modelId="{3BBF2CF6-05E1-4EE2-BCE2-36326385E2FE}" type="sibTrans" cxnId="{88F6B019-C781-4986-90E4-C96EEB36BA16}">
      <dgm:prSet/>
      <dgm:spPr/>
      <dgm:t>
        <a:bodyPr/>
        <a:lstStyle/>
        <a:p>
          <a:endParaRPr lang="en-US"/>
        </a:p>
      </dgm:t>
    </dgm:pt>
    <dgm:pt modelId="{89A29E00-EF69-4491-80AD-7612CF1056F0}" type="pres">
      <dgm:prSet presAssocID="{B6886AF8-E3B4-424F-9B2F-B938DB668C09}" presName="vert0" presStyleCnt="0">
        <dgm:presLayoutVars>
          <dgm:dir/>
          <dgm:animOne val="branch"/>
          <dgm:animLvl val="lvl"/>
        </dgm:presLayoutVars>
      </dgm:prSet>
      <dgm:spPr/>
    </dgm:pt>
    <dgm:pt modelId="{38FD45D9-746B-48E2-930B-2B4B83F26F7E}" type="pres">
      <dgm:prSet presAssocID="{9E3F04E7-1B4F-4767-A4CD-999682E89084}" presName="thickLine" presStyleLbl="alignNode1" presStyleIdx="0" presStyleCnt="3"/>
      <dgm:spPr/>
    </dgm:pt>
    <dgm:pt modelId="{2DDB62C3-1803-4358-ABD3-0C9E27A0D349}" type="pres">
      <dgm:prSet presAssocID="{9E3F04E7-1B4F-4767-A4CD-999682E89084}" presName="horz1" presStyleCnt="0"/>
      <dgm:spPr/>
    </dgm:pt>
    <dgm:pt modelId="{9AC29E03-3123-48AB-85CC-18D7638E69F0}" type="pres">
      <dgm:prSet presAssocID="{9E3F04E7-1B4F-4767-A4CD-999682E89084}" presName="tx1" presStyleLbl="revTx" presStyleIdx="0" presStyleCnt="3"/>
      <dgm:spPr/>
    </dgm:pt>
    <dgm:pt modelId="{27453497-52D5-4C77-BB29-24D38307B36A}" type="pres">
      <dgm:prSet presAssocID="{9E3F04E7-1B4F-4767-A4CD-999682E89084}" presName="vert1" presStyleCnt="0"/>
      <dgm:spPr/>
    </dgm:pt>
    <dgm:pt modelId="{0F91E8C9-F439-41C4-B6EF-D01DB0395645}" type="pres">
      <dgm:prSet presAssocID="{D66CFAD1-345F-4599-8314-179F2C8A4CD4}" presName="thickLine" presStyleLbl="alignNode1" presStyleIdx="1" presStyleCnt="3"/>
      <dgm:spPr/>
    </dgm:pt>
    <dgm:pt modelId="{9DA24559-4D55-48FD-94EB-6A23BE88B535}" type="pres">
      <dgm:prSet presAssocID="{D66CFAD1-345F-4599-8314-179F2C8A4CD4}" presName="horz1" presStyleCnt="0"/>
      <dgm:spPr/>
    </dgm:pt>
    <dgm:pt modelId="{81E4B86B-D032-4001-B8AF-C208B3E26B89}" type="pres">
      <dgm:prSet presAssocID="{D66CFAD1-345F-4599-8314-179F2C8A4CD4}" presName="tx1" presStyleLbl="revTx" presStyleIdx="1" presStyleCnt="3"/>
      <dgm:spPr/>
    </dgm:pt>
    <dgm:pt modelId="{A161BF9A-E792-4E74-BA63-16C7BCF0E0A8}" type="pres">
      <dgm:prSet presAssocID="{D66CFAD1-345F-4599-8314-179F2C8A4CD4}" presName="vert1" presStyleCnt="0"/>
      <dgm:spPr/>
    </dgm:pt>
    <dgm:pt modelId="{F645F0DD-6B32-40F8-A3F9-E4EA0FFE5272}" type="pres">
      <dgm:prSet presAssocID="{C75CE2F6-6D68-489A-9172-9832A47E1BD9}" presName="thickLine" presStyleLbl="alignNode1" presStyleIdx="2" presStyleCnt="3"/>
      <dgm:spPr/>
    </dgm:pt>
    <dgm:pt modelId="{C1C9D5E7-9C81-489B-8021-C94E203F70C0}" type="pres">
      <dgm:prSet presAssocID="{C75CE2F6-6D68-489A-9172-9832A47E1BD9}" presName="horz1" presStyleCnt="0"/>
      <dgm:spPr/>
    </dgm:pt>
    <dgm:pt modelId="{D7728B7F-40CE-4176-9D62-5C0DE4AF005C}" type="pres">
      <dgm:prSet presAssocID="{C75CE2F6-6D68-489A-9172-9832A47E1BD9}" presName="tx1" presStyleLbl="revTx" presStyleIdx="2" presStyleCnt="3"/>
      <dgm:spPr/>
    </dgm:pt>
    <dgm:pt modelId="{55745BE2-998A-4BD7-B714-6940FF186CB0}" type="pres">
      <dgm:prSet presAssocID="{C75CE2F6-6D68-489A-9172-9832A47E1BD9}" presName="vert1" presStyleCnt="0"/>
      <dgm:spPr/>
    </dgm:pt>
  </dgm:ptLst>
  <dgm:cxnLst>
    <dgm:cxn modelId="{E989E110-6356-43C2-A6AC-23C9BA848C81}" type="presOf" srcId="{C75CE2F6-6D68-489A-9172-9832A47E1BD9}" destId="{D7728B7F-40CE-4176-9D62-5C0DE4AF005C}" srcOrd="0" destOrd="0" presId="urn:microsoft.com/office/officeart/2008/layout/LinedList"/>
    <dgm:cxn modelId="{88F6B019-C781-4986-90E4-C96EEB36BA16}" srcId="{B6886AF8-E3B4-424F-9B2F-B938DB668C09}" destId="{C75CE2F6-6D68-489A-9172-9832A47E1BD9}" srcOrd="2" destOrd="0" parTransId="{F52CDFCE-2F63-4EDF-91C9-1B7DCBA4CD3D}" sibTransId="{3BBF2CF6-05E1-4EE2-BCE2-36326385E2FE}"/>
    <dgm:cxn modelId="{6F0D4B2E-E34F-4AE5-8773-02268741AA95}" srcId="{B6886AF8-E3B4-424F-9B2F-B938DB668C09}" destId="{D66CFAD1-345F-4599-8314-179F2C8A4CD4}" srcOrd="1" destOrd="0" parTransId="{782B6E73-26F4-453E-AA74-2D6FFB04194E}" sibTransId="{D6677B4A-575E-4E8D-96C9-B42B57DF51C9}"/>
    <dgm:cxn modelId="{87A18E64-9B5D-46DD-8F18-3C5DAAB42F93}" type="presOf" srcId="{9E3F04E7-1B4F-4767-A4CD-999682E89084}" destId="{9AC29E03-3123-48AB-85CC-18D7638E69F0}" srcOrd="0" destOrd="0" presId="urn:microsoft.com/office/officeart/2008/layout/LinedList"/>
    <dgm:cxn modelId="{40924BC0-3ADC-445F-970B-E589F265BCB6}" type="presOf" srcId="{D66CFAD1-345F-4599-8314-179F2C8A4CD4}" destId="{81E4B86B-D032-4001-B8AF-C208B3E26B89}" srcOrd="0" destOrd="0" presId="urn:microsoft.com/office/officeart/2008/layout/LinedList"/>
    <dgm:cxn modelId="{4C920DEB-228D-4D2D-A56B-EB81136BA763}" type="presOf" srcId="{B6886AF8-E3B4-424F-9B2F-B938DB668C09}" destId="{89A29E00-EF69-4491-80AD-7612CF1056F0}" srcOrd="0" destOrd="0" presId="urn:microsoft.com/office/officeart/2008/layout/LinedList"/>
    <dgm:cxn modelId="{4F61C0FC-736C-4418-B498-FC60BAAB2F72}" srcId="{B6886AF8-E3B4-424F-9B2F-B938DB668C09}" destId="{9E3F04E7-1B4F-4767-A4CD-999682E89084}" srcOrd="0" destOrd="0" parTransId="{24D82C39-9E63-4BCA-B561-5D888E0DBB89}" sibTransId="{DFEF43CC-7CF9-4C6D-9CAB-A4B2E2E2A96C}"/>
    <dgm:cxn modelId="{9E0680AF-0C7A-4EAC-AE08-AD8CEAB1819A}" type="presParOf" srcId="{89A29E00-EF69-4491-80AD-7612CF1056F0}" destId="{38FD45D9-746B-48E2-930B-2B4B83F26F7E}" srcOrd="0" destOrd="0" presId="urn:microsoft.com/office/officeart/2008/layout/LinedList"/>
    <dgm:cxn modelId="{F70C907A-9385-4AF0-A163-4E5FD3558F0F}" type="presParOf" srcId="{89A29E00-EF69-4491-80AD-7612CF1056F0}" destId="{2DDB62C3-1803-4358-ABD3-0C9E27A0D349}" srcOrd="1" destOrd="0" presId="urn:microsoft.com/office/officeart/2008/layout/LinedList"/>
    <dgm:cxn modelId="{F568738F-3049-4B5F-B392-BA86A25CF23E}" type="presParOf" srcId="{2DDB62C3-1803-4358-ABD3-0C9E27A0D349}" destId="{9AC29E03-3123-48AB-85CC-18D7638E69F0}" srcOrd="0" destOrd="0" presId="urn:microsoft.com/office/officeart/2008/layout/LinedList"/>
    <dgm:cxn modelId="{360DBA5E-E576-4B8E-ADB6-8029D1830D33}" type="presParOf" srcId="{2DDB62C3-1803-4358-ABD3-0C9E27A0D349}" destId="{27453497-52D5-4C77-BB29-24D38307B36A}" srcOrd="1" destOrd="0" presId="urn:microsoft.com/office/officeart/2008/layout/LinedList"/>
    <dgm:cxn modelId="{EFD7546E-025C-4E26-8462-2B27E182BF93}" type="presParOf" srcId="{89A29E00-EF69-4491-80AD-7612CF1056F0}" destId="{0F91E8C9-F439-41C4-B6EF-D01DB0395645}" srcOrd="2" destOrd="0" presId="urn:microsoft.com/office/officeart/2008/layout/LinedList"/>
    <dgm:cxn modelId="{E2F5B60C-ED63-4DE3-AB91-0E362436ED8F}" type="presParOf" srcId="{89A29E00-EF69-4491-80AD-7612CF1056F0}" destId="{9DA24559-4D55-48FD-94EB-6A23BE88B535}" srcOrd="3" destOrd="0" presId="urn:microsoft.com/office/officeart/2008/layout/LinedList"/>
    <dgm:cxn modelId="{20420614-2B19-45CD-B503-8C6E79881FBC}" type="presParOf" srcId="{9DA24559-4D55-48FD-94EB-6A23BE88B535}" destId="{81E4B86B-D032-4001-B8AF-C208B3E26B89}" srcOrd="0" destOrd="0" presId="urn:microsoft.com/office/officeart/2008/layout/LinedList"/>
    <dgm:cxn modelId="{D1E97296-84A2-47CB-A969-627448C29447}" type="presParOf" srcId="{9DA24559-4D55-48FD-94EB-6A23BE88B535}" destId="{A161BF9A-E792-4E74-BA63-16C7BCF0E0A8}" srcOrd="1" destOrd="0" presId="urn:microsoft.com/office/officeart/2008/layout/LinedList"/>
    <dgm:cxn modelId="{48445467-1D59-4943-8624-23ADD3B8DD61}" type="presParOf" srcId="{89A29E00-EF69-4491-80AD-7612CF1056F0}" destId="{F645F0DD-6B32-40F8-A3F9-E4EA0FFE5272}" srcOrd="4" destOrd="0" presId="urn:microsoft.com/office/officeart/2008/layout/LinedList"/>
    <dgm:cxn modelId="{814B4C83-D263-4296-87A6-36E0384DBF70}" type="presParOf" srcId="{89A29E00-EF69-4491-80AD-7612CF1056F0}" destId="{C1C9D5E7-9C81-489B-8021-C94E203F70C0}" srcOrd="5" destOrd="0" presId="urn:microsoft.com/office/officeart/2008/layout/LinedList"/>
    <dgm:cxn modelId="{CBAF99CE-952F-4F68-99EF-6B80DBCDD801}" type="presParOf" srcId="{C1C9D5E7-9C81-489B-8021-C94E203F70C0}" destId="{D7728B7F-40CE-4176-9D62-5C0DE4AF005C}" srcOrd="0" destOrd="0" presId="urn:microsoft.com/office/officeart/2008/layout/LinedList"/>
    <dgm:cxn modelId="{AE0E22F8-41C3-433E-824B-B57CDFEE4C58}" type="presParOf" srcId="{C1C9D5E7-9C81-489B-8021-C94E203F70C0}" destId="{55745BE2-998A-4BD7-B714-6940FF186CB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22ACDE-8B35-4A62-B90F-73E60B25CED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108A848-273D-40B4-ACF8-04764E962347}">
      <dgm:prSet/>
      <dgm:spPr/>
      <dgm:t>
        <a:bodyPr/>
        <a:lstStyle/>
        <a:p>
          <a:r>
            <a:rPr lang="en-US"/>
            <a:t>By analyzing the clusters, it is evident that neighborhoods in cluster 3, 4, and 5 are not well suited for a new restaurant since they contain a high degree of other venues like </a:t>
          </a:r>
          <a:r>
            <a:rPr lang="en-GB"/>
            <a:t>train station, bus station, fish market, gym and smoke shop</a:t>
          </a:r>
          <a:endParaRPr lang="en-US"/>
        </a:p>
      </dgm:t>
    </dgm:pt>
    <dgm:pt modelId="{457065AC-6166-4B7B-BFCE-5614C81CA770}" type="parTrans" cxnId="{B5F47560-EE91-486E-BD2B-BE693FCD49BA}">
      <dgm:prSet/>
      <dgm:spPr/>
      <dgm:t>
        <a:bodyPr/>
        <a:lstStyle/>
        <a:p>
          <a:endParaRPr lang="en-US"/>
        </a:p>
      </dgm:t>
    </dgm:pt>
    <dgm:pt modelId="{49EDA248-82E7-4DCD-8D91-9883D9060CC0}" type="sibTrans" cxnId="{B5F47560-EE91-486E-BD2B-BE693FCD49BA}">
      <dgm:prSet/>
      <dgm:spPr/>
      <dgm:t>
        <a:bodyPr/>
        <a:lstStyle/>
        <a:p>
          <a:endParaRPr lang="en-US"/>
        </a:p>
      </dgm:t>
    </dgm:pt>
    <dgm:pt modelId="{C69F8BC4-A0EF-43CE-AED2-47F95A5F234E}">
      <dgm:prSet/>
      <dgm:spPr/>
      <dgm:t>
        <a:bodyPr/>
        <a:lstStyle/>
        <a:p>
          <a:r>
            <a:rPr lang="en-US"/>
            <a:t>Comparing clusters 1 and 2, we find that neighborhoods in cluster 1 contain a much higher degree of food joints</a:t>
          </a:r>
        </a:p>
      </dgm:t>
    </dgm:pt>
    <dgm:pt modelId="{7E199B92-F546-4E62-BC6E-8B48DEA57E9C}" type="parTrans" cxnId="{801E1535-9872-494D-BB8A-1649FE8B2FE8}">
      <dgm:prSet/>
      <dgm:spPr/>
      <dgm:t>
        <a:bodyPr/>
        <a:lstStyle/>
        <a:p>
          <a:endParaRPr lang="en-US"/>
        </a:p>
      </dgm:t>
    </dgm:pt>
    <dgm:pt modelId="{DB2F9C41-6717-4696-8454-1994AB610056}" type="sibTrans" cxnId="{801E1535-9872-494D-BB8A-1649FE8B2FE8}">
      <dgm:prSet/>
      <dgm:spPr/>
      <dgm:t>
        <a:bodyPr/>
        <a:lstStyle/>
        <a:p>
          <a:endParaRPr lang="en-US"/>
        </a:p>
      </dgm:t>
    </dgm:pt>
    <dgm:pt modelId="{BAD218BE-CBAD-4B1D-99C0-C48A46E8721D}">
      <dgm:prSet/>
      <dgm:spPr/>
      <dgm:t>
        <a:bodyPr/>
        <a:lstStyle/>
        <a:p>
          <a:r>
            <a:rPr lang="en-US"/>
            <a:t>Neighborhoods in cluster 2 contain many other venues like </a:t>
          </a:r>
          <a:r>
            <a:rPr lang="en-GB"/>
            <a:t>soccer field, flea market, smoke shop, gym, train station, dance studio and music store</a:t>
          </a:r>
          <a:endParaRPr lang="en-US"/>
        </a:p>
      </dgm:t>
    </dgm:pt>
    <dgm:pt modelId="{7852C4DE-7C3B-45E7-B948-1FD852FBD3C2}" type="parTrans" cxnId="{B60A18CE-3A66-4271-BEB0-8F2CACD3CECD}">
      <dgm:prSet/>
      <dgm:spPr/>
      <dgm:t>
        <a:bodyPr/>
        <a:lstStyle/>
        <a:p>
          <a:endParaRPr lang="en-US"/>
        </a:p>
      </dgm:t>
    </dgm:pt>
    <dgm:pt modelId="{57BC42A5-D74F-4DC6-9260-51662E9D3060}" type="sibTrans" cxnId="{B60A18CE-3A66-4271-BEB0-8F2CACD3CECD}">
      <dgm:prSet/>
      <dgm:spPr/>
      <dgm:t>
        <a:bodyPr/>
        <a:lstStyle/>
        <a:p>
          <a:endParaRPr lang="en-US"/>
        </a:p>
      </dgm:t>
    </dgm:pt>
    <dgm:pt modelId="{8C4C784D-0BE6-47BB-B104-9CDB47EE8BAB}">
      <dgm:prSet/>
      <dgm:spPr/>
      <dgm:t>
        <a:bodyPr/>
        <a:lstStyle/>
        <a:p>
          <a:r>
            <a:rPr lang="en-US" dirty="0"/>
            <a:t>Thus, the most optimal neighborhoods for starting a restaurant are in cluster 1</a:t>
          </a:r>
        </a:p>
      </dgm:t>
    </dgm:pt>
    <dgm:pt modelId="{E6B5DAA0-7369-4288-A658-ADB29BDCB774}" type="parTrans" cxnId="{A2BD7F04-6411-43CA-94DA-AB7CB8225A91}">
      <dgm:prSet/>
      <dgm:spPr/>
      <dgm:t>
        <a:bodyPr/>
        <a:lstStyle/>
        <a:p>
          <a:endParaRPr lang="en-US"/>
        </a:p>
      </dgm:t>
    </dgm:pt>
    <dgm:pt modelId="{D8AF624C-18EE-4085-A442-1912B901214B}" type="sibTrans" cxnId="{A2BD7F04-6411-43CA-94DA-AB7CB8225A91}">
      <dgm:prSet/>
      <dgm:spPr/>
      <dgm:t>
        <a:bodyPr/>
        <a:lstStyle/>
        <a:p>
          <a:endParaRPr lang="en-US"/>
        </a:p>
      </dgm:t>
    </dgm:pt>
    <dgm:pt modelId="{2A8336BF-1305-4C69-A453-CB16F2122A29}" type="pres">
      <dgm:prSet presAssocID="{3222ACDE-8B35-4A62-B90F-73E60B25CED2}" presName="vert0" presStyleCnt="0">
        <dgm:presLayoutVars>
          <dgm:dir/>
          <dgm:animOne val="branch"/>
          <dgm:animLvl val="lvl"/>
        </dgm:presLayoutVars>
      </dgm:prSet>
      <dgm:spPr/>
    </dgm:pt>
    <dgm:pt modelId="{73E1E82C-E3D7-4FAF-8DDE-3F25EFD921DE}" type="pres">
      <dgm:prSet presAssocID="{E108A848-273D-40B4-ACF8-04764E962347}" presName="thickLine" presStyleLbl="alignNode1" presStyleIdx="0" presStyleCnt="4"/>
      <dgm:spPr/>
    </dgm:pt>
    <dgm:pt modelId="{F3B30778-983A-432F-84D7-A05C9409757F}" type="pres">
      <dgm:prSet presAssocID="{E108A848-273D-40B4-ACF8-04764E962347}" presName="horz1" presStyleCnt="0"/>
      <dgm:spPr/>
    </dgm:pt>
    <dgm:pt modelId="{ECF93039-424D-4696-94E9-F3862E066362}" type="pres">
      <dgm:prSet presAssocID="{E108A848-273D-40B4-ACF8-04764E962347}" presName="tx1" presStyleLbl="revTx" presStyleIdx="0" presStyleCnt="4"/>
      <dgm:spPr/>
    </dgm:pt>
    <dgm:pt modelId="{A7CC2196-F2D6-40F9-92C9-CAA2BEB4C787}" type="pres">
      <dgm:prSet presAssocID="{E108A848-273D-40B4-ACF8-04764E962347}" presName="vert1" presStyleCnt="0"/>
      <dgm:spPr/>
    </dgm:pt>
    <dgm:pt modelId="{49E48E87-A204-4FC2-BBE9-965E41969C65}" type="pres">
      <dgm:prSet presAssocID="{C69F8BC4-A0EF-43CE-AED2-47F95A5F234E}" presName="thickLine" presStyleLbl="alignNode1" presStyleIdx="1" presStyleCnt="4"/>
      <dgm:spPr/>
    </dgm:pt>
    <dgm:pt modelId="{7671FAC9-3C31-4984-8DBE-7A4254753D82}" type="pres">
      <dgm:prSet presAssocID="{C69F8BC4-A0EF-43CE-AED2-47F95A5F234E}" presName="horz1" presStyleCnt="0"/>
      <dgm:spPr/>
    </dgm:pt>
    <dgm:pt modelId="{C7A8F62F-217D-4F29-B5F8-F737AFCB6504}" type="pres">
      <dgm:prSet presAssocID="{C69F8BC4-A0EF-43CE-AED2-47F95A5F234E}" presName="tx1" presStyleLbl="revTx" presStyleIdx="1" presStyleCnt="4"/>
      <dgm:spPr/>
    </dgm:pt>
    <dgm:pt modelId="{1E2E7D1F-7D5F-4E24-9D6C-E75119656589}" type="pres">
      <dgm:prSet presAssocID="{C69F8BC4-A0EF-43CE-AED2-47F95A5F234E}" presName="vert1" presStyleCnt="0"/>
      <dgm:spPr/>
    </dgm:pt>
    <dgm:pt modelId="{8EDB8CF3-5B48-463C-8B61-04A725AE1DD2}" type="pres">
      <dgm:prSet presAssocID="{BAD218BE-CBAD-4B1D-99C0-C48A46E8721D}" presName="thickLine" presStyleLbl="alignNode1" presStyleIdx="2" presStyleCnt="4"/>
      <dgm:spPr/>
    </dgm:pt>
    <dgm:pt modelId="{DB4761A0-C1C4-4F53-8F6B-DB92B24F9F07}" type="pres">
      <dgm:prSet presAssocID="{BAD218BE-CBAD-4B1D-99C0-C48A46E8721D}" presName="horz1" presStyleCnt="0"/>
      <dgm:spPr/>
    </dgm:pt>
    <dgm:pt modelId="{39C8338C-3AD2-4683-BF17-BE1F62F9B182}" type="pres">
      <dgm:prSet presAssocID="{BAD218BE-CBAD-4B1D-99C0-C48A46E8721D}" presName="tx1" presStyleLbl="revTx" presStyleIdx="2" presStyleCnt="4"/>
      <dgm:spPr/>
    </dgm:pt>
    <dgm:pt modelId="{A86745C3-03F5-43A3-B6C4-F90916A916BD}" type="pres">
      <dgm:prSet presAssocID="{BAD218BE-CBAD-4B1D-99C0-C48A46E8721D}" presName="vert1" presStyleCnt="0"/>
      <dgm:spPr/>
    </dgm:pt>
    <dgm:pt modelId="{DCB5E4F3-F231-422D-BEB9-9B0A1800E0BF}" type="pres">
      <dgm:prSet presAssocID="{8C4C784D-0BE6-47BB-B104-9CDB47EE8BAB}" presName="thickLine" presStyleLbl="alignNode1" presStyleIdx="3" presStyleCnt="4"/>
      <dgm:spPr/>
    </dgm:pt>
    <dgm:pt modelId="{6D374A85-35A2-4FFD-913F-D77EF9DA6A5F}" type="pres">
      <dgm:prSet presAssocID="{8C4C784D-0BE6-47BB-B104-9CDB47EE8BAB}" presName="horz1" presStyleCnt="0"/>
      <dgm:spPr/>
    </dgm:pt>
    <dgm:pt modelId="{708F6CBC-5874-4EDE-A88F-789CC8C5A07A}" type="pres">
      <dgm:prSet presAssocID="{8C4C784D-0BE6-47BB-B104-9CDB47EE8BAB}" presName="tx1" presStyleLbl="revTx" presStyleIdx="3" presStyleCnt="4"/>
      <dgm:spPr/>
    </dgm:pt>
    <dgm:pt modelId="{A0759169-266E-4A6A-B6F0-D4012A637916}" type="pres">
      <dgm:prSet presAssocID="{8C4C784D-0BE6-47BB-B104-9CDB47EE8BAB}" presName="vert1" presStyleCnt="0"/>
      <dgm:spPr/>
    </dgm:pt>
  </dgm:ptLst>
  <dgm:cxnLst>
    <dgm:cxn modelId="{A2BD7F04-6411-43CA-94DA-AB7CB8225A91}" srcId="{3222ACDE-8B35-4A62-B90F-73E60B25CED2}" destId="{8C4C784D-0BE6-47BB-B104-9CDB47EE8BAB}" srcOrd="3" destOrd="0" parTransId="{E6B5DAA0-7369-4288-A658-ADB29BDCB774}" sibTransId="{D8AF624C-18EE-4085-A442-1912B901214B}"/>
    <dgm:cxn modelId="{2ABDE232-EA13-414A-A833-136D54DD2D08}" type="presOf" srcId="{E108A848-273D-40B4-ACF8-04764E962347}" destId="{ECF93039-424D-4696-94E9-F3862E066362}" srcOrd="0" destOrd="0" presId="urn:microsoft.com/office/officeart/2008/layout/LinedList"/>
    <dgm:cxn modelId="{801E1535-9872-494D-BB8A-1649FE8B2FE8}" srcId="{3222ACDE-8B35-4A62-B90F-73E60B25CED2}" destId="{C69F8BC4-A0EF-43CE-AED2-47F95A5F234E}" srcOrd="1" destOrd="0" parTransId="{7E199B92-F546-4E62-BC6E-8B48DEA57E9C}" sibTransId="{DB2F9C41-6717-4696-8454-1994AB610056}"/>
    <dgm:cxn modelId="{B5F47560-EE91-486E-BD2B-BE693FCD49BA}" srcId="{3222ACDE-8B35-4A62-B90F-73E60B25CED2}" destId="{E108A848-273D-40B4-ACF8-04764E962347}" srcOrd="0" destOrd="0" parTransId="{457065AC-6166-4B7B-BFCE-5614C81CA770}" sibTransId="{49EDA248-82E7-4DCD-8D91-9883D9060CC0}"/>
    <dgm:cxn modelId="{B5D1A269-BBAC-4094-B45E-AE60C3F66967}" type="presOf" srcId="{3222ACDE-8B35-4A62-B90F-73E60B25CED2}" destId="{2A8336BF-1305-4C69-A453-CB16F2122A29}" srcOrd="0" destOrd="0" presId="urn:microsoft.com/office/officeart/2008/layout/LinedList"/>
    <dgm:cxn modelId="{51F8A68A-E60E-4C9E-80F5-248308B081CF}" type="presOf" srcId="{BAD218BE-CBAD-4B1D-99C0-C48A46E8721D}" destId="{39C8338C-3AD2-4683-BF17-BE1F62F9B182}" srcOrd="0" destOrd="0" presId="urn:microsoft.com/office/officeart/2008/layout/LinedList"/>
    <dgm:cxn modelId="{070D39C7-ABC5-48C6-9E01-332E059C8BC4}" type="presOf" srcId="{8C4C784D-0BE6-47BB-B104-9CDB47EE8BAB}" destId="{708F6CBC-5874-4EDE-A88F-789CC8C5A07A}" srcOrd="0" destOrd="0" presId="urn:microsoft.com/office/officeart/2008/layout/LinedList"/>
    <dgm:cxn modelId="{B60A18CE-3A66-4271-BEB0-8F2CACD3CECD}" srcId="{3222ACDE-8B35-4A62-B90F-73E60B25CED2}" destId="{BAD218BE-CBAD-4B1D-99C0-C48A46E8721D}" srcOrd="2" destOrd="0" parTransId="{7852C4DE-7C3B-45E7-B948-1FD852FBD3C2}" sibTransId="{57BC42A5-D74F-4DC6-9260-51662E9D3060}"/>
    <dgm:cxn modelId="{8D4B3CDF-7BFC-4AEB-9932-F254A1917B57}" type="presOf" srcId="{C69F8BC4-A0EF-43CE-AED2-47F95A5F234E}" destId="{C7A8F62F-217D-4F29-B5F8-F737AFCB6504}" srcOrd="0" destOrd="0" presId="urn:microsoft.com/office/officeart/2008/layout/LinedList"/>
    <dgm:cxn modelId="{56254AA1-5ADB-4874-ACDE-006E201145A1}" type="presParOf" srcId="{2A8336BF-1305-4C69-A453-CB16F2122A29}" destId="{73E1E82C-E3D7-4FAF-8DDE-3F25EFD921DE}" srcOrd="0" destOrd="0" presId="urn:microsoft.com/office/officeart/2008/layout/LinedList"/>
    <dgm:cxn modelId="{883DB9EF-4955-46F8-841B-868FDE5FFB35}" type="presParOf" srcId="{2A8336BF-1305-4C69-A453-CB16F2122A29}" destId="{F3B30778-983A-432F-84D7-A05C9409757F}" srcOrd="1" destOrd="0" presId="urn:microsoft.com/office/officeart/2008/layout/LinedList"/>
    <dgm:cxn modelId="{C104C59E-C59F-4B25-9EF3-1FD571099708}" type="presParOf" srcId="{F3B30778-983A-432F-84D7-A05C9409757F}" destId="{ECF93039-424D-4696-94E9-F3862E066362}" srcOrd="0" destOrd="0" presId="urn:microsoft.com/office/officeart/2008/layout/LinedList"/>
    <dgm:cxn modelId="{6AF7D1B2-E4E4-486C-B670-D42B666425C5}" type="presParOf" srcId="{F3B30778-983A-432F-84D7-A05C9409757F}" destId="{A7CC2196-F2D6-40F9-92C9-CAA2BEB4C787}" srcOrd="1" destOrd="0" presId="urn:microsoft.com/office/officeart/2008/layout/LinedList"/>
    <dgm:cxn modelId="{FBB99078-D465-4A94-A9D6-FDCDA15E00D3}" type="presParOf" srcId="{2A8336BF-1305-4C69-A453-CB16F2122A29}" destId="{49E48E87-A204-4FC2-BBE9-965E41969C65}" srcOrd="2" destOrd="0" presId="urn:microsoft.com/office/officeart/2008/layout/LinedList"/>
    <dgm:cxn modelId="{3848E601-1E56-430F-BA98-87CA9B98D4D4}" type="presParOf" srcId="{2A8336BF-1305-4C69-A453-CB16F2122A29}" destId="{7671FAC9-3C31-4984-8DBE-7A4254753D82}" srcOrd="3" destOrd="0" presId="urn:microsoft.com/office/officeart/2008/layout/LinedList"/>
    <dgm:cxn modelId="{2BAF68D5-F8B6-43E4-BE63-18540A3B7E83}" type="presParOf" srcId="{7671FAC9-3C31-4984-8DBE-7A4254753D82}" destId="{C7A8F62F-217D-4F29-B5F8-F737AFCB6504}" srcOrd="0" destOrd="0" presId="urn:microsoft.com/office/officeart/2008/layout/LinedList"/>
    <dgm:cxn modelId="{05D5096B-CDC2-48CC-8DB4-09C2713D0733}" type="presParOf" srcId="{7671FAC9-3C31-4984-8DBE-7A4254753D82}" destId="{1E2E7D1F-7D5F-4E24-9D6C-E75119656589}" srcOrd="1" destOrd="0" presId="urn:microsoft.com/office/officeart/2008/layout/LinedList"/>
    <dgm:cxn modelId="{8A697A69-3CB9-43E2-9CE6-E5D5E6008EB5}" type="presParOf" srcId="{2A8336BF-1305-4C69-A453-CB16F2122A29}" destId="{8EDB8CF3-5B48-463C-8B61-04A725AE1DD2}" srcOrd="4" destOrd="0" presId="urn:microsoft.com/office/officeart/2008/layout/LinedList"/>
    <dgm:cxn modelId="{B8691BDA-C5F1-438C-8561-54539EE11F35}" type="presParOf" srcId="{2A8336BF-1305-4C69-A453-CB16F2122A29}" destId="{DB4761A0-C1C4-4F53-8F6B-DB92B24F9F07}" srcOrd="5" destOrd="0" presId="urn:microsoft.com/office/officeart/2008/layout/LinedList"/>
    <dgm:cxn modelId="{AC67D4DA-000A-4A9E-9C8B-5D4592002EEB}" type="presParOf" srcId="{DB4761A0-C1C4-4F53-8F6B-DB92B24F9F07}" destId="{39C8338C-3AD2-4683-BF17-BE1F62F9B182}" srcOrd="0" destOrd="0" presId="urn:microsoft.com/office/officeart/2008/layout/LinedList"/>
    <dgm:cxn modelId="{C498E908-2F57-4FFB-87F1-D1767EF462FA}" type="presParOf" srcId="{DB4761A0-C1C4-4F53-8F6B-DB92B24F9F07}" destId="{A86745C3-03F5-43A3-B6C4-F90916A916BD}" srcOrd="1" destOrd="0" presId="urn:microsoft.com/office/officeart/2008/layout/LinedList"/>
    <dgm:cxn modelId="{0F4F1283-B3FB-4910-87AB-38B9F24282D7}" type="presParOf" srcId="{2A8336BF-1305-4C69-A453-CB16F2122A29}" destId="{DCB5E4F3-F231-422D-BEB9-9B0A1800E0BF}" srcOrd="6" destOrd="0" presId="urn:microsoft.com/office/officeart/2008/layout/LinedList"/>
    <dgm:cxn modelId="{2A556239-BF9F-464E-B814-D56ECD464513}" type="presParOf" srcId="{2A8336BF-1305-4C69-A453-CB16F2122A29}" destId="{6D374A85-35A2-4FFD-913F-D77EF9DA6A5F}" srcOrd="7" destOrd="0" presId="urn:microsoft.com/office/officeart/2008/layout/LinedList"/>
    <dgm:cxn modelId="{BB9B57CF-2E6D-47E2-9C25-38D25AF9F87F}" type="presParOf" srcId="{6D374A85-35A2-4FFD-913F-D77EF9DA6A5F}" destId="{708F6CBC-5874-4EDE-A88F-789CC8C5A07A}" srcOrd="0" destOrd="0" presId="urn:microsoft.com/office/officeart/2008/layout/LinedList"/>
    <dgm:cxn modelId="{292AC9A9-26AC-4974-A588-D8A985958ACB}" type="presParOf" srcId="{6D374A85-35A2-4FFD-913F-D77EF9DA6A5F}" destId="{A0759169-266E-4A6A-B6F0-D4012A63791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E5D92A-0CB6-40B9-8AA8-81D8D0F3215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5FB00A8-4D2E-4ED7-9A4A-48C1081958E4}">
      <dgm:prSet/>
      <dgm:spPr/>
      <dgm:t>
        <a:bodyPr/>
        <a:lstStyle/>
        <a:p>
          <a:r>
            <a:rPr lang="en-IN"/>
            <a:t>In this project, the neighborhoods in Mumbai, India have been successfully analyzed for determining which would be the best neighborhoods for opening a new restaurant</a:t>
          </a:r>
          <a:endParaRPr lang="en-US"/>
        </a:p>
      </dgm:t>
    </dgm:pt>
    <dgm:pt modelId="{9CA186A9-1BC5-42F4-9778-6EDE0A55E7CB}" type="parTrans" cxnId="{470A644B-ED3C-42A3-B7E9-5EA502988984}">
      <dgm:prSet/>
      <dgm:spPr/>
      <dgm:t>
        <a:bodyPr/>
        <a:lstStyle/>
        <a:p>
          <a:endParaRPr lang="en-US"/>
        </a:p>
      </dgm:t>
    </dgm:pt>
    <dgm:pt modelId="{05D8690E-0889-4BBF-9A92-0D0C0BC48A5E}" type="sibTrans" cxnId="{470A644B-ED3C-42A3-B7E9-5EA502988984}">
      <dgm:prSet/>
      <dgm:spPr/>
      <dgm:t>
        <a:bodyPr/>
        <a:lstStyle/>
        <a:p>
          <a:endParaRPr lang="en-US"/>
        </a:p>
      </dgm:t>
    </dgm:pt>
    <dgm:pt modelId="{8D7430A5-A073-4CC1-B4DD-754955FF1EC3}">
      <dgm:prSet/>
      <dgm:spPr/>
      <dgm:t>
        <a:bodyPr/>
        <a:lstStyle/>
        <a:p>
          <a:r>
            <a:rPr lang="en-IN"/>
            <a:t>Based on the analysis carried out, neighborhoods in cluster 1 are recommended as locations for the new restaurant</a:t>
          </a:r>
          <a:endParaRPr lang="en-US"/>
        </a:p>
      </dgm:t>
    </dgm:pt>
    <dgm:pt modelId="{8F49C68A-3FED-411C-BCEC-81707B3850EB}" type="parTrans" cxnId="{02FF7CF8-B68A-4CE5-921C-103D94A621EA}">
      <dgm:prSet/>
      <dgm:spPr/>
      <dgm:t>
        <a:bodyPr/>
        <a:lstStyle/>
        <a:p>
          <a:endParaRPr lang="en-US"/>
        </a:p>
      </dgm:t>
    </dgm:pt>
    <dgm:pt modelId="{A500D13E-6BCE-4683-A904-C158BE2953F3}" type="sibTrans" cxnId="{02FF7CF8-B68A-4CE5-921C-103D94A621EA}">
      <dgm:prSet/>
      <dgm:spPr/>
      <dgm:t>
        <a:bodyPr/>
        <a:lstStyle/>
        <a:p>
          <a:endParaRPr lang="en-US"/>
        </a:p>
      </dgm:t>
    </dgm:pt>
    <dgm:pt modelId="{B9FD761F-93B2-4C15-B060-563C88FA54C4}">
      <dgm:prSet/>
      <dgm:spPr/>
      <dgm:t>
        <a:bodyPr/>
        <a:lstStyle/>
        <a:p>
          <a:r>
            <a:rPr lang="en-IN"/>
            <a:t>The stakeholders and investors can further tune this by considering various other factors like transport, legal requirements, and costs associated which were out of the scope for this project and thus were not considered</a:t>
          </a:r>
          <a:endParaRPr lang="en-US"/>
        </a:p>
      </dgm:t>
    </dgm:pt>
    <dgm:pt modelId="{20AAF50F-BB7F-487D-8143-FAC4CD9A25A8}" type="parTrans" cxnId="{A22180F7-4C94-45B9-BCB0-52873609197A}">
      <dgm:prSet/>
      <dgm:spPr/>
      <dgm:t>
        <a:bodyPr/>
        <a:lstStyle/>
        <a:p>
          <a:endParaRPr lang="en-US"/>
        </a:p>
      </dgm:t>
    </dgm:pt>
    <dgm:pt modelId="{79DF3111-9243-4C2B-A2C7-F359F087A74C}" type="sibTrans" cxnId="{A22180F7-4C94-45B9-BCB0-52873609197A}">
      <dgm:prSet/>
      <dgm:spPr/>
      <dgm:t>
        <a:bodyPr/>
        <a:lstStyle/>
        <a:p>
          <a:endParaRPr lang="en-US"/>
        </a:p>
      </dgm:t>
    </dgm:pt>
    <dgm:pt modelId="{90A7A403-59E4-4728-892F-9F4E67DF7AA9}" type="pres">
      <dgm:prSet presAssocID="{ADE5D92A-0CB6-40B9-8AA8-81D8D0F32153}" presName="linear" presStyleCnt="0">
        <dgm:presLayoutVars>
          <dgm:animLvl val="lvl"/>
          <dgm:resizeHandles val="exact"/>
        </dgm:presLayoutVars>
      </dgm:prSet>
      <dgm:spPr/>
    </dgm:pt>
    <dgm:pt modelId="{6E703450-20A6-4C3F-98B4-9CAEB59D4B92}" type="pres">
      <dgm:prSet presAssocID="{C5FB00A8-4D2E-4ED7-9A4A-48C1081958E4}" presName="parentText" presStyleLbl="node1" presStyleIdx="0" presStyleCnt="3">
        <dgm:presLayoutVars>
          <dgm:chMax val="0"/>
          <dgm:bulletEnabled val="1"/>
        </dgm:presLayoutVars>
      </dgm:prSet>
      <dgm:spPr/>
    </dgm:pt>
    <dgm:pt modelId="{6B512FB3-964A-49E6-8282-D1C735C9D37D}" type="pres">
      <dgm:prSet presAssocID="{05D8690E-0889-4BBF-9A92-0D0C0BC48A5E}" presName="spacer" presStyleCnt="0"/>
      <dgm:spPr/>
    </dgm:pt>
    <dgm:pt modelId="{E8944D2C-F173-4E33-B53B-471CE3981CF5}" type="pres">
      <dgm:prSet presAssocID="{8D7430A5-A073-4CC1-B4DD-754955FF1EC3}" presName="parentText" presStyleLbl="node1" presStyleIdx="1" presStyleCnt="3">
        <dgm:presLayoutVars>
          <dgm:chMax val="0"/>
          <dgm:bulletEnabled val="1"/>
        </dgm:presLayoutVars>
      </dgm:prSet>
      <dgm:spPr/>
    </dgm:pt>
    <dgm:pt modelId="{7235B1E9-6057-447D-B989-C7309DF028C5}" type="pres">
      <dgm:prSet presAssocID="{A500D13E-6BCE-4683-A904-C158BE2953F3}" presName="spacer" presStyleCnt="0"/>
      <dgm:spPr/>
    </dgm:pt>
    <dgm:pt modelId="{80810545-F8FE-4FC5-BA11-E3AD8D193478}" type="pres">
      <dgm:prSet presAssocID="{B9FD761F-93B2-4C15-B060-563C88FA54C4}" presName="parentText" presStyleLbl="node1" presStyleIdx="2" presStyleCnt="3">
        <dgm:presLayoutVars>
          <dgm:chMax val="0"/>
          <dgm:bulletEnabled val="1"/>
        </dgm:presLayoutVars>
      </dgm:prSet>
      <dgm:spPr/>
    </dgm:pt>
  </dgm:ptLst>
  <dgm:cxnLst>
    <dgm:cxn modelId="{470A644B-ED3C-42A3-B7E9-5EA502988984}" srcId="{ADE5D92A-0CB6-40B9-8AA8-81D8D0F32153}" destId="{C5FB00A8-4D2E-4ED7-9A4A-48C1081958E4}" srcOrd="0" destOrd="0" parTransId="{9CA186A9-1BC5-42F4-9778-6EDE0A55E7CB}" sibTransId="{05D8690E-0889-4BBF-9A92-0D0C0BC48A5E}"/>
    <dgm:cxn modelId="{9989789E-9BC9-44AB-BA86-239F782B3D30}" type="presOf" srcId="{ADE5D92A-0CB6-40B9-8AA8-81D8D0F32153}" destId="{90A7A403-59E4-4728-892F-9F4E67DF7AA9}" srcOrd="0" destOrd="0" presId="urn:microsoft.com/office/officeart/2005/8/layout/vList2"/>
    <dgm:cxn modelId="{6200D39F-E23D-480A-9DEC-27C1F0B802B6}" type="presOf" srcId="{8D7430A5-A073-4CC1-B4DD-754955FF1EC3}" destId="{E8944D2C-F173-4E33-B53B-471CE3981CF5}" srcOrd="0" destOrd="0" presId="urn:microsoft.com/office/officeart/2005/8/layout/vList2"/>
    <dgm:cxn modelId="{660C74DC-AFF4-4C5C-8CE0-F075308E77E7}" type="presOf" srcId="{B9FD761F-93B2-4C15-B060-563C88FA54C4}" destId="{80810545-F8FE-4FC5-BA11-E3AD8D193478}" srcOrd="0" destOrd="0" presId="urn:microsoft.com/office/officeart/2005/8/layout/vList2"/>
    <dgm:cxn modelId="{CF607FE6-A93F-43D2-963A-B1653FD69F1B}" type="presOf" srcId="{C5FB00A8-4D2E-4ED7-9A4A-48C1081958E4}" destId="{6E703450-20A6-4C3F-98B4-9CAEB59D4B92}" srcOrd="0" destOrd="0" presId="urn:microsoft.com/office/officeart/2005/8/layout/vList2"/>
    <dgm:cxn modelId="{A22180F7-4C94-45B9-BCB0-52873609197A}" srcId="{ADE5D92A-0CB6-40B9-8AA8-81D8D0F32153}" destId="{B9FD761F-93B2-4C15-B060-563C88FA54C4}" srcOrd="2" destOrd="0" parTransId="{20AAF50F-BB7F-487D-8143-FAC4CD9A25A8}" sibTransId="{79DF3111-9243-4C2B-A2C7-F359F087A74C}"/>
    <dgm:cxn modelId="{02FF7CF8-B68A-4CE5-921C-103D94A621EA}" srcId="{ADE5D92A-0CB6-40B9-8AA8-81D8D0F32153}" destId="{8D7430A5-A073-4CC1-B4DD-754955FF1EC3}" srcOrd="1" destOrd="0" parTransId="{8F49C68A-3FED-411C-BCEC-81707B3850EB}" sibTransId="{A500D13E-6BCE-4683-A904-C158BE2953F3}"/>
    <dgm:cxn modelId="{13F7A553-7EA7-4742-A3DA-F88D7AA674EF}" type="presParOf" srcId="{90A7A403-59E4-4728-892F-9F4E67DF7AA9}" destId="{6E703450-20A6-4C3F-98B4-9CAEB59D4B92}" srcOrd="0" destOrd="0" presId="urn:microsoft.com/office/officeart/2005/8/layout/vList2"/>
    <dgm:cxn modelId="{C2FC0FD9-D8D3-44D2-A79D-2EBF0F5CDEDC}" type="presParOf" srcId="{90A7A403-59E4-4728-892F-9F4E67DF7AA9}" destId="{6B512FB3-964A-49E6-8282-D1C735C9D37D}" srcOrd="1" destOrd="0" presId="urn:microsoft.com/office/officeart/2005/8/layout/vList2"/>
    <dgm:cxn modelId="{07D041E5-39F7-40C9-894A-79725D5E7058}" type="presParOf" srcId="{90A7A403-59E4-4728-892F-9F4E67DF7AA9}" destId="{E8944D2C-F173-4E33-B53B-471CE3981CF5}" srcOrd="2" destOrd="0" presId="urn:microsoft.com/office/officeart/2005/8/layout/vList2"/>
    <dgm:cxn modelId="{EA14DAEF-AC6A-46A5-A0BF-8BDC60593570}" type="presParOf" srcId="{90A7A403-59E4-4728-892F-9F4E67DF7AA9}" destId="{7235B1E9-6057-447D-B989-C7309DF028C5}" srcOrd="3" destOrd="0" presId="urn:microsoft.com/office/officeart/2005/8/layout/vList2"/>
    <dgm:cxn modelId="{9E5CDFB6-3730-49AD-9B14-00DE8E60BA77}" type="presParOf" srcId="{90A7A403-59E4-4728-892F-9F4E67DF7AA9}" destId="{80810545-F8FE-4FC5-BA11-E3AD8D19347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D45D9-746B-48E2-930B-2B4B83F26F7E}">
      <dsp:nvSpPr>
        <dsp:cNvPr id="0" name=""/>
        <dsp:cNvSpPr/>
      </dsp:nvSpPr>
      <dsp:spPr>
        <a:xfrm>
          <a:off x="0" y="2758"/>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C29E03-3123-48AB-85CC-18D7638E69F0}">
      <dsp:nvSpPr>
        <dsp:cNvPr id="0" name=""/>
        <dsp:cNvSpPr/>
      </dsp:nvSpPr>
      <dsp:spPr>
        <a:xfrm>
          <a:off x="0" y="275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Each neighborhood received a cluster label based on clustering by the KMeans algorithm</a:t>
          </a:r>
        </a:p>
      </dsp:txBody>
      <dsp:txXfrm>
        <a:off x="0" y="2758"/>
        <a:ext cx="6797675" cy="1881464"/>
      </dsp:txXfrm>
    </dsp:sp>
    <dsp:sp modelId="{0F91E8C9-F439-41C4-B6EF-D01DB0395645}">
      <dsp:nvSpPr>
        <dsp:cNvPr id="0" name=""/>
        <dsp:cNvSpPr/>
      </dsp:nvSpPr>
      <dsp:spPr>
        <a:xfrm>
          <a:off x="0" y="1884223"/>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E4B86B-D032-4001-B8AF-C208B3E26B89}">
      <dsp:nvSpPr>
        <dsp:cNvPr id="0" name=""/>
        <dsp:cNvSpPr/>
      </dsp:nvSpPr>
      <dsp:spPr>
        <a:xfrm>
          <a:off x="0" y="1884223"/>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The Cluster Label column along with the Location, Latitude, and Longitude columns were added to the top 10 most common venues </a:t>
          </a:r>
          <a:r>
            <a:rPr lang="en-US" sz="2800" kern="1200" dirty="0" err="1"/>
            <a:t>dataframe</a:t>
          </a:r>
          <a:r>
            <a:rPr lang="en-US" sz="2800" kern="1200" dirty="0"/>
            <a:t> to provide the final result.</a:t>
          </a:r>
        </a:p>
      </dsp:txBody>
      <dsp:txXfrm>
        <a:off x="0" y="1884223"/>
        <a:ext cx="6797675" cy="1881464"/>
      </dsp:txXfrm>
    </dsp:sp>
    <dsp:sp modelId="{F645F0DD-6B32-40F8-A3F9-E4EA0FFE5272}">
      <dsp:nvSpPr>
        <dsp:cNvPr id="0" name=""/>
        <dsp:cNvSpPr/>
      </dsp:nvSpPr>
      <dsp:spPr>
        <a:xfrm>
          <a:off x="0" y="3765688"/>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28B7F-40CE-4176-9D62-5C0DE4AF005C}">
      <dsp:nvSpPr>
        <dsp:cNvPr id="0" name=""/>
        <dsp:cNvSpPr/>
      </dsp:nvSpPr>
      <dsp:spPr>
        <a:xfrm>
          <a:off x="0" y="376568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This dataframe is shown on the next slide</a:t>
          </a:r>
        </a:p>
      </dsp:txBody>
      <dsp:txXfrm>
        <a:off x="0" y="3765688"/>
        <a:ext cx="6797675" cy="1881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1E82C-E3D7-4FAF-8DDE-3F25EFD921DE}">
      <dsp:nvSpPr>
        <dsp:cNvPr id="0" name=""/>
        <dsp:cNvSpPr/>
      </dsp:nvSpPr>
      <dsp:spPr>
        <a:xfrm>
          <a:off x="0" y="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93039-424D-4696-94E9-F3862E066362}">
      <dsp:nvSpPr>
        <dsp:cNvPr id="0" name=""/>
        <dsp:cNvSpPr/>
      </dsp:nvSpPr>
      <dsp:spPr>
        <a:xfrm>
          <a:off x="0" y="0"/>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By analyzing the clusters, it is evident that neighborhoods in cluster 3, 4, and 5 are not well suited for a new restaurant since they contain a high degree of other venues like </a:t>
          </a:r>
          <a:r>
            <a:rPr lang="en-GB" sz="2100" kern="1200"/>
            <a:t>train station, bus station, fish market, gym and smoke shop</a:t>
          </a:r>
          <a:endParaRPr lang="en-US" sz="2100" kern="1200"/>
        </a:p>
      </dsp:txBody>
      <dsp:txXfrm>
        <a:off x="0" y="0"/>
        <a:ext cx="6797675" cy="1412477"/>
      </dsp:txXfrm>
    </dsp:sp>
    <dsp:sp modelId="{49E48E87-A204-4FC2-BBE9-965E41969C65}">
      <dsp:nvSpPr>
        <dsp:cNvPr id="0" name=""/>
        <dsp:cNvSpPr/>
      </dsp:nvSpPr>
      <dsp:spPr>
        <a:xfrm>
          <a:off x="0" y="1412478"/>
          <a:ext cx="6797675" cy="0"/>
        </a:xfrm>
        <a:prstGeom prst="line">
          <a:avLst/>
        </a:prstGeom>
        <a:solidFill>
          <a:schemeClr val="accent2">
            <a:hueOff val="-425792"/>
            <a:satOff val="1170"/>
            <a:lumOff val="784"/>
            <a:alphaOff val="0"/>
          </a:schemeClr>
        </a:solidFill>
        <a:ln w="15875" cap="flat" cmpd="sng" algn="ctr">
          <a:solidFill>
            <a:schemeClr val="accent2">
              <a:hueOff val="-425792"/>
              <a:satOff val="1170"/>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A8F62F-217D-4F29-B5F8-F737AFCB6504}">
      <dsp:nvSpPr>
        <dsp:cNvPr id="0" name=""/>
        <dsp:cNvSpPr/>
      </dsp:nvSpPr>
      <dsp:spPr>
        <a:xfrm>
          <a:off x="0" y="1412477"/>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Comparing clusters 1 and 2, we find that neighborhoods in cluster 1 contain a much higher degree of food joints</a:t>
          </a:r>
        </a:p>
      </dsp:txBody>
      <dsp:txXfrm>
        <a:off x="0" y="1412477"/>
        <a:ext cx="6797675" cy="1412477"/>
      </dsp:txXfrm>
    </dsp:sp>
    <dsp:sp modelId="{8EDB8CF3-5B48-463C-8B61-04A725AE1DD2}">
      <dsp:nvSpPr>
        <dsp:cNvPr id="0" name=""/>
        <dsp:cNvSpPr/>
      </dsp:nvSpPr>
      <dsp:spPr>
        <a:xfrm>
          <a:off x="0" y="2824956"/>
          <a:ext cx="6797675" cy="0"/>
        </a:xfrm>
        <a:prstGeom prst="line">
          <a:avLst/>
        </a:prstGeom>
        <a:solidFill>
          <a:schemeClr val="accent2">
            <a:hueOff val="-851583"/>
            <a:satOff val="2339"/>
            <a:lumOff val="1568"/>
            <a:alphaOff val="0"/>
          </a:schemeClr>
        </a:solidFill>
        <a:ln w="15875" cap="flat" cmpd="sng" algn="ctr">
          <a:solidFill>
            <a:schemeClr val="accent2">
              <a:hueOff val="-851583"/>
              <a:satOff val="2339"/>
              <a:lumOff val="15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C8338C-3AD2-4683-BF17-BE1F62F9B182}">
      <dsp:nvSpPr>
        <dsp:cNvPr id="0" name=""/>
        <dsp:cNvSpPr/>
      </dsp:nvSpPr>
      <dsp:spPr>
        <a:xfrm>
          <a:off x="0" y="2824955"/>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Neighborhoods in cluster 2 contain many other venues like </a:t>
          </a:r>
          <a:r>
            <a:rPr lang="en-GB" sz="2100" kern="1200"/>
            <a:t>soccer field, flea market, smoke shop, gym, train station, dance studio and music store</a:t>
          </a:r>
          <a:endParaRPr lang="en-US" sz="2100" kern="1200"/>
        </a:p>
      </dsp:txBody>
      <dsp:txXfrm>
        <a:off x="0" y="2824955"/>
        <a:ext cx="6797675" cy="1412477"/>
      </dsp:txXfrm>
    </dsp:sp>
    <dsp:sp modelId="{DCB5E4F3-F231-422D-BEB9-9B0A1800E0BF}">
      <dsp:nvSpPr>
        <dsp:cNvPr id="0" name=""/>
        <dsp:cNvSpPr/>
      </dsp:nvSpPr>
      <dsp:spPr>
        <a:xfrm>
          <a:off x="0" y="4237434"/>
          <a:ext cx="6797675" cy="0"/>
        </a:xfrm>
        <a:prstGeom prst="line">
          <a:avLst/>
        </a:prstGeom>
        <a:solidFill>
          <a:schemeClr val="accent2">
            <a:hueOff val="-1277375"/>
            <a:satOff val="3509"/>
            <a:lumOff val="2352"/>
            <a:alphaOff val="0"/>
          </a:schemeClr>
        </a:solidFill>
        <a:ln w="15875" cap="flat" cmpd="sng" algn="ctr">
          <a:solidFill>
            <a:schemeClr val="accent2">
              <a:hueOff val="-1277375"/>
              <a:satOff val="3509"/>
              <a:lumOff val="235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8F6CBC-5874-4EDE-A88F-789CC8C5A07A}">
      <dsp:nvSpPr>
        <dsp:cNvPr id="0" name=""/>
        <dsp:cNvSpPr/>
      </dsp:nvSpPr>
      <dsp:spPr>
        <a:xfrm>
          <a:off x="0" y="4237433"/>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Thus, the most optimal neighborhoods for starting a restaurant are in cluster 1</a:t>
          </a:r>
        </a:p>
      </dsp:txBody>
      <dsp:txXfrm>
        <a:off x="0" y="4237433"/>
        <a:ext cx="6797675" cy="14124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03450-20A6-4C3F-98B4-9CAEB59D4B92}">
      <dsp:nvSpPr>
        <dsp:cNvPr id="0" name=""/>
        <dsp:cNvSpPr/>
      </dsp:nvSpPr>
      <dsp:spPr>
        <a:xfrm>
          <a:off x="0" y="436550"/>
          <a:ext cx="6797675" cy="155003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In this project, the neighborhoods in Mumbai, India have been successfully analyzed for determining which would be the best neighborhoods for opening a new restaurant</a:t>
          </a:r>
          <a:endParaRPr lang="en-US" sz="2200" kern="1200"/>
        </a:p>
      </dsp:txBody>
      <dsp:txXfrm>
        <a:off x="75666" y="512216"/>
        <a:ext cx="6646343" cy="1398698"/>
      </dsp:txXfrm>
    </dsp:sp>
    <dsp:sp modelId="{E8944D2C-F173-4E33-B53B-471CE3981CF5}">
      <dsp:nvSpPr>
        <dsp:cNvPr id="0" name=""/>
        <dsp:cNvSpPr/>
      </dsp:nvSpPr>
      <dsp:spPr>
        <a:xfrm>
          <a:off x="0" y="2049940"/>
          <a:ext cx="6797675" cy="1550030"/>
        </a:xfrm>
        <a:prstGeom prst="roundRect">
          <a:avLst/>
        </a:prstGeom>
        <a:solidFill>
          <a:schemeClr val="accent2">
            <a:hueOff val="-638687"/>
            <a:satOff val="1755"/>
            <a:lumOff val="117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Based on the analysis carried out, neighborhoods in cluster 1 are recommended as locations for the new restaurant</a:t>
          </a:r>
          <a:endParaRPr lang="en-US" sz="2200" kern="1200"/>
        </a:p>
      </dsp:txBody>
      <dsp:txXfrm>
        <a:off x="75666" y="2125606"/>
        <a:ext cx="6646343" cy="1398698"/>
      </dsp:txXfrm>
    </dsp:sp>
    <dsp:sp modelId="{80810545-F8FE-4FC5-BA11-E3AD8D193478}">
      <dsp:nvSpPr>
        <dsp:cNvPr id="0" name=""/>
        <dsp:cNvSpPr/>
      </dsp:nvSpPr>
      <dsp:spPr>
        <a:xfrm>
          <a:off x="0" y="3663331"/>
          <a:ext cx="6797675" cy="1550030"/>
        </a:xfrm>
        <a:prstGeom prst="roundRect">
          <a:avLst/>
        </a:prstGeom>
        <a:solidFill>
          <a:schemeClr val="accent2">
            <a:hueOff val="-1277375"/>
            <a:satOff val="3509"/>
            <a:lumOff val="23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The stakeholders and investors can further tune this by considering various other factors like transport, legal requirements, and costs associated which were out of the scope for this project and thus were not considered</a:t>
          </a:r>
          <a:endParaRPr lang="en-US" sz="2200" kern="1200"/>
        </a:p>
      </dsp:txBody>
      <dsp:txXfrm>
        <a:off x="75666" y="3738997"/>
        <a:ext cx="6646343" cy="139869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8/15/2021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B810E5-D8B9-E44C-B06F-A6A2B92E4978}" type="datetime1">
              <a:rPr lang="en-IN" smtClean="0"/>
              <a:t>15-08-2021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740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5A203-4E5B-7C4F-BA70-481DD4DF6F5C}" type="datetime1">
              <a:rPr lang="en-IN" smtClean="0"/>
              <a:t>15-08-2021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021648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AA9373-E5A3-3646-94F5-0C005CD8EAF1}" type="datetime1">
              <a:rPr lang="en-IN" smtClean="0"/>
              <a:t>15-08-2021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12679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BE53AA-E8AF-4C43-AA4A-F8A01109514E}" type="datetime1">
              <a:rPr lang="en-IN" smtClean="0"/>
              <a:t>15-08-2021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79069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8E9080-3392-FE44-881A-731CA9A78B97}" type="datetime1">
              <a:rPr lang="en-IN" smtClean="0"/>
              <a:t>15-08-2021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38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6B7255-BA56-F44A-B3CD-AA6CEB676C47}" type="datetime1">
              <a:rPr lang="en-IN" smtClean="0"/>
              <a:t>15-08-2021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7534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859A4C-5AE7-BD43-ABF3-1BE7D8BEFE1C}" type="datetime1">
              <a:rPr lang="en-IN" smtClean="0"/>
              <a:t>15-08-2021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2939428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19C4E3-A734-744E-89DD-E939AF88222F}" type="datetime1">
              <a:rPr lang="en-IN" smtClean="0"/>
              <a:t>15-08-2021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611633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75150D-0CC1-0446-B0A6-7D95C9D42A83}" type="datetime1">
              <a:rPr lang="en-IN" smtClean="0"/>
              <a:t>15-08-2021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8781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8F8B615-CDCF-2442-9D77-7006D701BC5C}" type="datetime1">
              <a:rPr lang="en-IN" smtClean="0"/>
              <a:t>15-08-2021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2626733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A431DE-91AE-A640-9D05-DE0C10762CA3}" type="datetime1">
              <a:rPr lang="en-IN" smtClean="0"/>
              <a:t>15-08-2021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313178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D859A4C-5AE7-BD43-ABF3-1BE7D8BEFE1C}" type="datetime1">
              <a:rPr lang="en-IN" smtClean="0"/>
              <a:t>15-08-2021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A090DF8-AF30-2C41-B480-C5C8796E225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175396"/>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77DD2C1-0122-44FD-8A7F-7BC5E8565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4791272" y="1398648"/>
            <a:ext cx="7400729" cy="2231904"/>
          </a:xfrm>
        </p:spPr>
        <p:txBody>
          <a:bodyPr>
            <a:normAutofit/>
          </a:bodyPr>
          <a:lstStyle/>
          <a:p>
            <a:r>
              <a:rPr lang="en-US" sz="4800" dirty="0">
                <a:latin typeface="+mn-lt"/>
              </a:rPr>
              <a:t>Analyzing the Neighborhoods in Mumbai for</a:t>
            </a:r>
            <a:br>
              <a:rPr lang="en-US" sz="4800" dirty="0">
                <a:latin typeface="+mn-lt"/>
              </a:rPr>
            </a:br>
            <a:r>
              <a:rPr lang="en-US" sz="4800" dirty="0">
                <a:latin typeface="+mn-lt"/>
              </a:rPr>
              <a:t>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5289753" y="4455621"/>
            <a:ext cx="6269347" cy="1238616"/>
          </a:xfrm>
        </p:spPr>
        <p:txBody>
          <a:bodyPr>
            <a:normAutofit/>
          </a:bodyPr>
          <a:lstStyle/>
          <a:p>
            <a:r>
              <a:rPr lang="en-US" dirty="0">
                <a:solidFill>
                  <a:schemeClr val="tx1">
                    <a:lumMod val="85000"/>
                    <a:lumOff val="15000"/>
                  </a:schemeClr>
                </a:solidFill>
                <a:latin typeface="+mn-lt"/>
              </a:rPr>
              <a:t>By: Tanveen </a:t>
            </a:r>
            <a:r>
              <a:rPr lang="en-US" dirty="0" err="1">
                <a:solidFill>
                  <a:schemeClr val="tx1">
                    <a:lumMod val="85000"/>
                    <a:lumOff val="15000"/>
                  </a:schemeClr>
                </a:solidFill>
                <a:latin typeface="+mn-lt"/>
              </a:rPr>
              <a:t>kaur</a:t>
            </a:r>
            <a:endParaRPr lang="en-US" dirty="0">
              <a:solidFill>
                <a:schemeClr val="tx1">
                  <a:lumMod val="85000"/>
                  <a:lumOff val="15000"/>
                </a:schemeClr>
              </a:solidFill>
              <a:latin typeface="+mn-lt"/>
            </a:endParaRPr>
          </a:p>
          <a:p>
            <a:r>
              <a:rPr lang="en-US" dirty="0">
                <a:solidFill>
                  <a:schemeClr val="tx1">
                    <a:lumMod val="85000"/>
                    <a:lumOff val="15000"/>
                  </a:schemeClr>
                </a:solidFill>
                <a:latin typeface="+mn-lt"/>
              </a:rPr>
              <a:t>Date: August 15, 2021</a:t>
            </a:r>
          </a:p>
        </p:txBody>
      </p:sp>
      <p:pic>
        <p:nvPicPr>
          <p:cNvPr id="7" name="Graphic 6" descr="Fork and knife">
            <a:extLst>
              <a:ext uri="{FF2B5EF4-FFF2-40B4-BE49-F238E27FC236}">
                <a16:creationId xmlns:a16="http://schemas.microsoft.com/office/drawing/2014/main" id="{14F9CCD7-CD98-4920-8BED-C0DDF461B3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899" y="1163529"/>
            <a:ext cx="4025416" cy="4025416"/>
          </a:xfrm>
          <a:prstGeom prst="rect">
            <a:avLst/>
          </a:prstGeom>
        </p:spPr>
      </p:pic>
      <p:cxnSp>
        <p:nvCxnSpPr>
          <p:cNvPr id="12" name="Straight Connector 11">
            <a:extLst>
              <a:ext uri="{FF2B5EF4-FFF2-40B4-BE49-F238E27FC236}">
                <a16:creationId xmlns:a16="http://schemas.microsoft.com/office/drawing/2014/main" id="{5A7B6757-994C-4B75-ABFE-D8F9E76093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6BC3A56-B546-4061-8E22-D2983771D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23A7353-9373-4700-8B89-F4F7BA2D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5E263C-FB7E-4A3E-AD04-5140CD3D1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65ED8C-90F7-4EB0-ACCB-64AEF411E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latin typeface="+mn-lt"/>
              </a:rPr>
              <a:t>Results</a:t>
            </a:r>
          </a:p>
        </p:txBody>
      </p:sp>
      <p:sp>
        <p:nvSpPr>
          <p:cNvPr id="23" name="Rectangle 22">
            <a:extLst>
              <a:ext uri="{FF2B5EF4-FFF2-40B4-BE49-F238E27FC236}">
                <a16:creationId xmlns:a16="http://schemas.microsoft.com/office/drawing/2014/main" id="{6604E3BF-88F7-4D19-BEC9-8486966E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a:xfrm>
            <a:off x="10123055" y="6459785"/>
            <a:ext cx="1089428" cy="365125"/>
          </a:xfrm>
        </p:spPr>
        <p:txBody>
          <a:bodyPr>
            <a:normAutofit/>
          </a:bodyPr>
          <a:lstStyle/>
          <a:p>
            <a:pPr>
              <a:spcAft>
                <a:spcPts val="600"/>
              </a:spcAft>
            </a:pPr>
            <a:fld id="{CA090DF8-AF30-2C41-B480-C5C8796E225F}" type="slidenum">
              <a:rPr lang="en-US">
                <a:solidFill>
                  <a:schemeClr val="tx2"/>
                </a:solidFill>
              </a:rPr>
              <a:pPr>
                <a:spcAft>
                  <a:spcPts val="600"/>
                </a:spcAft>
              </a:pPr>
              <a:t>9</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224B3F10-645A-43C8-B431-5CCEB3037A59}"/>
              </a:ext>
            </a:extLst>
          </p:cNvPr>
          <p:cNvGraphicFramePr>
            <a:graphicFrameLocks noGrp="1"/>
          </p:cNvGraphicFramePr>
          <p:nvPr>
            <p:ph idx="1"/>
            <p:extLst>
              <p:ext uri="{D42A27DB-BD31-4B8C-83A1-F6EECF244321}">
                <p14:modId xmlns:p14="http://schemas.microsoft.com/office/powerpoint/2010/main" val="148009210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009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C1EC47B-651E-994A-A3D7-FFBE0668A089}"/>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latin typeface="+mn-lt"/>
              </a:rPr>
              <a:t>Results Continued</a:t>
            </a:r>
          </a:p>
        </p:txBody>
      </p:sp>
      <p:sp>
        <p:nvSpPr>
          <p:cNvPr id="6" name="TextBox 5">
            <a:extLst>
              <a:ext uri="{FF2B5EF4-FFF2-40B4-BE49-F238E27FC236}">
                <a16:creationId xmlns:a16="http://schemas.microsoft.com/office/drawing/2014/main" id="{B6E3FC44-5075-2C4F-8AEE-B68856616344}"/>
              </a:ext>
            </a:extLst>
          </p:cNvPr>
          <p:cNvSpPr txBox="1"/>
          <p:nvPr/>
        </p:nvSpPr>
        <p:spPr>
          <a:xfrm>
            <a:off x="492371" y="2653800"/>
            <a:ext cx="3084844" cy="333551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Figure: First 10 rows of clustering neighborhoods in Mumbai </a:t>
            </a:r>
            <a:r>
              <a:rPr lang="en-US" sz="1500" dirty="0" err="1">
                <a:solidFill>
                  <a:srgbClr val="FFFFFF"/>
                </a:solidFill>
              </a:rPr>
              <a:t>dataframe</a:t>
            </a:r>
            <a:endParaRPr lang="en-US" sz="1500" dirty="0">
              <a:solidFill>
                <a:srgbClr val="FFFFFF"/>
              </a:solidFill>
            </a:endParaRPr>
          </a:p>
        </p:txBody>
      </p:sp>
      <p:sp>
        <p:nvSpPr>
          <p:cNvPr id="15" name="Rectangle 14">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4168087" y="1465243"/>
            <a:ext cx="7954220" cy="3679634"/>
          </a:xfrm>
          <a:prstGeom prst="rect">
            <a:avLst/>
          </a:prstGeom>
        </p:spPr>
      </p:pic>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CA090DF8-AF30-2C41-B480-C5C8796E225F}" type="slidenum">
              <a:rPr lang="en-US">
                <a:solidFill>
                  <a:schemeClr val="tx2"/>
                </a:solidFill>
              </a:rPr>
              <a:pPr defTabSz="914400">
                <a:spcAft>
                  <a:spcPts val="600"/>
                </a:spcAft>
              </a:pPr>
              <a:t>10</a:t>
            </a:fld>
            <a:endParaRPr lang="en-US">
              <a:solidFill>
                <a:schemeClr val="tx2"/>
              </a:solidFill>
            </a:endParaRPr>
          </a:p>
        </p:txBody>
      </p:sp>
    </p:spTree>
    <p:extLst>
      <p:ext uri="{BB962C8B-B14F-4D97-AF65-F5344CB8AC3E}">
        <p14:creationId xmlns:p14="http://schemas.microsoft.com/office/powerpoint/2010/main" val="407038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a:xfrm>
            <a:off x="7634689" y="634946"/>
            <a:ext cx="3915053" cy="1450757"/>
          </a:xfrm>
        </p:spPr>
        <p:txBody>
          <a:bodyPr vert="horz" lIns="91440" tIns="45720" rIns="91440" bIns="45720" rtlCol="0" anchor="b">
            <a:normAutofit/>
          </a:bodyPr>
          <a:lstStyle/>
          <a:p>
            <a:r>
              <a:rPr lang="en-US" sz="3700" b="1" u="sng" dirty="0">
                <a:solidFill>
                  <a:srgbClr val="92278F"/>
                </a:solidFill>
              </a:rPr>
              <a:t>Results Continued – Cluster 1</a:t>
            </a:r>
          </a:p>
        </p:txBody>
      </p:sp>
      <p:pic>
        <p:nvPicPr>
          <p:cNvPr id="5" name="Picture 4">
            <a:extLst>
              <a:ext uri="{FF2B5EF4-FFF2-40B4-BE49-F238E27FC236}">
                <a16:creationId xmlns:a16="http://schemas.microsoft.com/office/drawing/2014/main" id="{ED1960C3-EB5E-4FD4-B2BF-AB3DF4F76952}"/>
              </a:ext>
            </a:extLst>
          </p:cNvPr>
          <p:cNvPicPr>
            <a:picLocks noChangeAspect="1"/>
          </p:cNvPicPr>
          <p:nvPr/>
        </p:nvPicPr>
        <p:blipFill>
          <a:blip r:embed="rId2"/>
          <a:stretch>
            <a:fillRect/>
          </a:stretch>
        </p:blipFill>
        <p:spPr>
          <a:xfrm>
            <a:off x="642258" y="3318666"/>
            <a:ext cx="11161964" cy="1144102"/>
          </a:xfrm>
          <a:prstGeom prst="rect">
            <a:avLst/>
          </a:prstGeom>
        </p:spPr>
      </p:pic>
      <p:cxnSp>
        <p:nvCxnSpPr>
          <p:cNvPr id="51" name="Straight Connector 50">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F7FA7F-4E48-4544-8CAE-385BB47B3835}"/>
              </a:ext>
            </a:extLst>
          </p:cNvPr>
          <p:cNvSpPr txBox="1"/>
          <p:nvPr/>
        </p:nvSpPr>
        <p:spPr>
          <a:xfrm>
            <a:off x="5028150" y="4794310"/>
            <a:ext cx="3690257" cy="3670180"/>
          </a:xfrm>
          <a:prstGeom prst="rect">
            <a:avLst/>
          </a:prstGeom>
        </p:spPr>
        <p:txBody>
          <a:bodyPr vert="horz" lIns="0" tIns="45720" rIns="0" bIns="45720" rtlCol="0">
            <a:normAutofit/>
          </a:bodyPr>
          <a:lstStyle/>
          <a:p>
            <a:pPr defTabSz="914400">
              <a:lnSpc>
                <a:spcPct val="90000"/>
              </a:lnSpc>
              <a:spcBef>
                <a:spcPts val="1200"/>
              </a:spcBef>
              <a:spcAft>
                <a:spcPts val="200"/>
              </a:spcAft>
              <a:buClr>
                <a:schemeClr val="accent1"/>
              </a:buClr>
              <a:buSzPct val="100000"/>
              <a:buFont typeface="Calibri" panose="020F0502020204030204" pitchFamily="34" charset="0"/>
            </a:pPr>
            <a:r>
              <a:rPr lang="en-US" cap="all" spc="200" dirty="0">
                <a:solidFill>
                  <a:schemeClr val="tx1">
                    <a:lumMod val="75000"/>
                    <a:lumOff val="25000"/>
                  </a:schemeClr>
                </a:solidFill>
              </a:rPr>
              <a:t>Figure: Cluster 1</a:t>
            </a:r>
          </a:p>
        </p:txBody>
      </p:sp>
      <p:sp>
        <p:nvSpPr>
          <p:cNvPr id="53" name="Rectangle 52">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54">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CA090DF8-AF30-2C41-B480-C5C8796E225F}" type="slidenum">
              <a:rPr lang="en-US" smtClean="0"/>
              <a:pPr defTabSz="914400">
                <a:spcAft>
                  <a:spcPts val="600"/>
                </a:spcAft>
              </a:pPr>
              <a:t>11</a:t>
            </a:fld>
            <a:endParaRPr lang="en-US"/>
          </a:p>
        </p:txBody>
      </p:sp>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6862AC0-DEE5-9544-A2B2-C88B1E497629}"/>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latin typeface="+mn-lt"/>
              </a:rPr>
              <a:t>Results Continued – Cluster 2</a:t>
            </a:r>
          </a:p>
        </p:txBody>
      </p:sp>
      <p:sp>
        <p:nvSpPr>
          <p:cNvPr id="9" name="TextBox 8">
            <a:extLst>
              <a:ext uri="{FF2B5EF4-FFF2-40B4-BE49-F238E27FC236}">
                <a16:creationId xmlns:a16="http://schemas.microsoft.com/office/drawing/2014/main" id="{9D019412-8E36-6241-A2E1-CB37DCD45499}"/>
              </a:ext>
            </a:extLst>
          </p:cNvPr>
          <p:cNvSpPr txBox="1"/>
          <p:nvPr/>
        </p:nvSpPr>
        <p:spPr>
          <a:xfrm>
            <a:off x="492371" y="2653800"/>
            <a:ext cx="3084844" cy="333551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a:solidFill>
                  <a:srgbClr val="FFFFFF"/>
                </a:solidFill>
              </a:rPr>
              <a:t>Figure: Cluster 2</a:t>
            </a:r>
            <a:endParaRPr lang="en-US" sz="1500" dirty="0">
              <a:solidFill>
                <a:srgbClr val="FFFFFF"/>
              </a:solidFill>
            </a:endParaRPr>
          </a:p>
        </p:txBody>
      </p:sp>
      <p:sp>
        <p:nvSpPr>
          <p:cNvPr id="24" name="Rectangle 23">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8937C328-3541-E143-92A4-50C8D2A49AD2}"/>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CA090DF8-AF30-2C41-B480-C5C8796E225F}" type="slidenum">
              <a:rPr lang="en-US" smtClean="0">
                <a:solidFill>
                  <a:schemeClr val="tx2"/>
                </a:solidFill>
              </a:rPr>
              <a:pPr defTabSz="914400">
                <a:spcAft>
                  <a:spcPts val="600"/>
                </a:spcAft>
              </a:pPr>
              <a:t>12</a:t>
            </a:fld>
            <a:endParaRPr lang="en-US">
              <a:solidFill>
                <a:schemeClr val="tx2"/>
              </a:solidFill>
            </a:endParaRPr>
          </a:p>
        </p:txBody>
      </p:sp>
      <p:pic>
        <p:nvPicPr>
          <p:cNvPr id="5" name="Picture 4">
            <a:extLst>
              <a:ext uri="{FF2B5EF4-FFF2-40B4-BE49-F238E27FC236}">
                <a16:creationId xmlns:a16="http://schemas.microsoft.com/office/drawing/2014/main" id="{7609A32D-0EB8-4734-8409-7C473C2A7B6F}"/>
              </a:ext>
            </a:extLst>
          </p:cNvPr>
          <p:cNvPicPr>
            <a:picLocks noChangeAspect="1"/>
          </p:cNvPicPr>
          <p:nvPr/>
        </p:nvPicPr>
        <p:blipFill>
          <a:blip r:embed="rId2"/>
          <a:stretch>
            <a:fillRect/>
          </a:stretch>
        </p:blipFill>
        <p:spPr>
          <a:xfrm>
            <a:off x="4168087" y="1568772"/>
            <a:ext cx="8013239" cy="3218890"/>
          </a:xfrm>
          <a:prstGeom prst="rect">
            <a:avLst/>
          </a:prstGeom>
        </p:spPr>
      </p:pic>
    </p:spTree>
    <p:extLst>
      <p:ext uri="{BB962C8B-B14F-4D97-AF65-F5344CB8AC3E}">
        <p14:creationId xmlns:p14="http://schemas.microsoft.com/office/powerpoint/2010/main" val="72480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a:xfrm>
            <a:off x="1097280" y="286603"/>
            <a:ext cx="10058400" cy="881185"/>
          </a:xfrm>
        </p:spPr>
        <p:txBody>
          <a:bodyPr>
            <a:normAutofit/>
          </a:bodyPr>
          <a:lstStyle/>
          <a:p>
            <a:r>
              <a:rPr lang="en-US" u="sng" dirty="0"/>
              <a:t>Results Continued – Cluster 3</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13</a:t>
            </a:fld>
            <a:endParaRPr lang="en-US"/>
          </a:p>
        </p:txBody>
      </p:sp>
      <p:sp>
        <p:nvSpPr>
          <p:cNvPr id="8" name="TextBox 7">
            <a:extLst>
              <a:ext uri="{FF2B5EF4-FFF2-40B4-BE49-F238E27FC236}">
                <a16:creationId xmlns:a16="http://schemas.microsoft.com/office/drawing/2014/main" id="{E07E75B0-7B03-DB4C-8CBD-7FDBA53441EF}"/>
              </a:ext>
            </a:extLst>
          </p:cNvPr>
          <p:cNvSpPr txBox="1"/>
          <p:nvPr/>
        </p:nvSpPr>
        <p:spPr>
          <a:xfrm>
            <a:off x="5570411" y="5666930"/>
            <a:ext cx="2017725" cy="369332"/>
          </a:xfrm>
          <a:prstGeom prst="rect">
            <a:avLst/>
          </a:prstGeom>
          <a:noFill/>
        </p:spPr>
        <p:txBody>
          <a:bodyPr wrap="square" rtlCol="0">
            <a:spAutoFit/>
          </a:bodyPr>
          <a:lstStyle/>
          <a:p>
            <a:r>
              <a:rPr lang="en-US" dirty="0"/>
              <a:t>Figure: Cluster 3</a:t>
            </a:r>
          </a:p>
        </p:txBody>
      </p:sp>
      <p:pic>
        <p:nvPicPr>
          <p:cNvPr id="11" name="Picture 10">
            <a:extLst>
              <a:ext uri="{FF2B5EF4-FFF2-40B4-BE49-F238E27FC236}">
                <a16:creationId xmlns:a16="http://schemas.microsoft.com/office/drawing/2014/main" id="{34B4E1AC-6689-4340-88F4-473B5632B33A}"/>
              </a:ext>
            </a:extLst>
          </p:cNvPr>
          <p:cNvPicPr>
            <a:picLocks noChangeAspect="1"/>
          </p:cNvPicPr>
          <p:nvPr/>
        </p:nvPicPr>
        <p:blipFill>
          <a:blip r:embed="rId2"/>
          <a:stretch>
            <a:fillRect/>
          </a:stretch>
        </p:blipFill>
        <p:spPr>
          <a:xfrm>
            <a:off x="837282" y="1521967"/>
            <a:ext cx="10877713" cy="3975450"/>
          </a:xfrm>
          <a:prstGeom prst="rect">
            <a:avLst/>
          </a:prstGeom>
        </p:spPr>
      </p:pic>
    </p:spTree>
    <p:extLst>
      <p:ext uri="{BB962C8B-B14F-4D97-AF65-F5344CB8AC3E}">
        <p14:creationId xmlns:p14="http://schemas.microsoft.com/office/powerpoint/2010/main" val="110719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53A8-8145-4A3A-B162-4A463FAC669C}"/>
              </a:ext>
            </a:extLst>
          </p:cNvPr>
          <p:cNvSpPr>
            <a:spLocks noGrp="1"/>
          </p:cNvSpPr>
          <p:nvPr>
            <p:ph type="title"/>
          </p:nvPr>
        </p:nvSpPr>
        <p:spPr>
          <a:xfrm>
            <a:off x="1097280" y="231519"/>
            <a:ext cx="10058400" cy="1450757"/>
          </a:xfrm>
        </p:spPr>
        <p:txBody>
          <a:bodyPr/>
          <a:lstStyle/>
          <a:p>
            <a:r>
              <a:rPr lang="en-US" u="sng" dirty="0"/>
              <a:t>Results Continued – Cluster 4 and 5</a:t>
            </a:r>
            <a:endParaRPr lang="en-US" dirty="0"/>
          </a:p>
        </p:txBody>
      </p:sp>
      <p:sp>
        <p:nvSpPr>
          <p:cNvPr id="4" name="Slide Number Placeholder 3">
            <a:extLst>
              <a:ext uri="{FF2B5EF4-FFF2-40B4-BE49-F238E27FC236}">
                <a16:creationId xmlns:a16="http://schemas.microsoft.com/office/drawing/2014/main" id="{BB8020B1-8FB9-481F-9DCC-AD454094E149}"/>
              </a:ext>
            </a:extLst>
          </p:cNvPr>
          <p:cNvSpPr>
            <a:spLocks noGrp="1"/>
          </p:cNvSpPr>
          <p:nvPr>
            <p:ph type="sldNum" sz="quarter" idx="12"/>
          </p:nvPr>
        </p:nvSpPr>
        <p:spPr/>
        <p:txBody>
          <a:bodyPr/>
          <a:lstStyle/>
          <a:p>
            <a:fld id="{CA090DF8-AF30-2C41-B480-C5C8796E225F}" type="slidenum">
              <a:rPr lang="en-US" smtClean="0"/>
              <a:t>14</a:t>
            </a:fld>
            <a:endParaRPr lang="en-US"/>
          </a:p>
        </p:txBody>
      </p:sp>
      <p:sp>
        <p:nvSpPr>
          <p:cNvPr id="7" name="TextBox 6">
            <a:extLst>
              <a:ext uri="{FF2B5EF4-FFF2-40B4-BE49-F238E27FC236}">
                <a16:creationId xmlns:a16="http://schemas.microsoft.com/office/drawing/2014/main" id="{CFC60840-9546-41AB-80DD-6C794595BCBF}"/>
              </a:ext>
            </a:extLst>
          </p:cNvPr>
          <p:cNvSpPr txBox="1"/>
          <p:nvPr/>
        </p:nvSpPr>
        <p:spPr>
          <a:xfrm>
            <a:off x="4995687" y="3396045"/>
            <a:ext cx="2129741" cy="369332"/>
          </a:xfrm>
          <a:prstGeom prst="rect">
            <a:avLst/>
          </a:prstGeom>
          <a:noFill/>
        </p:spPr>
        <p:txBody>
          <a:bodyPr wrap="square" rtlCol="0">
            <a:spAutoFit/>
          </a:bodyPr>
          <a:lstStyle/>
          <a:p>
            <a:r>
              <a:rPr lang="en-US" dirty="0"/>
              <a:t>Figure: Cluster 4</a:t>
            </a:r>
          </a:p>
        </p:txBody>
      </p:sp>
      <p:sp>
        <p:nvSpPr>
          <p:cNvPr id="8" name="TextBox 7">
            <a:extLst>
              <a:ext uri="{FF2B5EF4-FFF2-40B4-BE49-F238E27FC236}">
                <a16:creationId xmlns:a16="http://schemas.microsoft.com/office/drawing/2014/main" id="{6CE44CE9-EB69-49AA-A219-9FA521DC142E}"/>
              </a:ext>
            </a:extLst>
          </p:cNvPr>
          <p:cNvSpPr txBox="1"/>
          <p:nvPr/>
        </p:nvSpPr>
        <p:spPr>
          <a:xfrm>
            <a:off x="5066566" y="5844677"/>
            <a:ext cx="2058862" cy="369332"/>
          </a:xfrm>
          <a:prstGeom prst="rect">
            <a:avLst/>
          </a:prstGeom>
          <a:noFill/>
        </p:spPr>
        <p:txBody>
          <a:bodyPr wrap="square" rtlCol="0">
            <a:spAutoFit/>
          </a:bodyPr>
          <a:lstStyle/>
          <a:p>
            <a:r>
              <a:rPr lang="en-US" dirty="0"/>
              <a:t>Figure: Cluster 5</a:t>
            </a:r>
          </a:p>
        </p:txBody>
      </p:sp>
      <p:pic>
        <p:nvPicPr>
          <p:cNvPr id="10" name="Picture 9">
            <a:extLst>
              <a:ext uri="{FF2B5EF4-FFF2-40B4-BE49-F238E27FC236}">
                <a16:creationId xmlns:a16="http://schemas.microsoft.com/office/drawing/2014/main" id="{68C9D7EC-0452-40AF-BF46-3DC0F215981F}"/>
              </a:ext>
            </a:extLst>
          </p:cNvPr>
          <p:cNvPicPr>
            <a:picLocks noChangeAspect="1"/>
          </p:cNvPicPr>
          <p:nvPr/>
        </p:nvPicPr>
        <p:blipFill>
          <a:blip r:embed="rId2"/>
          <a:stretch>
            <a:fillRect/>
          </a:stretch>
        </p:blipFill>
        <p:spPr>
          <a:xfrm>
            <a:off x="0" y="2438974"/>
            <a:ext cx="12192000" cy="653650"/>
          </a:xfrm>
          <a:prstGeom prst="rect">
            <a:avLst/>
          </a:prstGeom>
        </p:spPr>
      </p:pic>
      <p:pic>
        <p:nvPicPr>
          <p:cNvPr id="12" name="Picture 11">
            <a:extLst>
              <a:ext uri="{FF2B5EF4-FFF2-40B4-BE49-F238E27FC236}">
                <a16:creationId xmlns:a16="http://schemas.microsoft.com/office/drawing/2014/main" id="{72FEDE28-15CC-4541-96BF-65725C566E07}"/>
              </a:ext>
            </a:extLst>
          </p:cNvPr>
          <p:cNvPicPr>
            <a:picLocks noChangeAspect="1"/>
          </p:cNvPicPr>
          <p:nvPr/>
        </p:nvPicPr>
        <p:blipFill>
          <a:blip r:embed="rId3"/>
          <a:stretch>
            <a:fillRect/>
          </a:stretch>
        </p:blipFill>
        <p:spPr>
          <a:xfrm>
            <a:off x="-3" y="4775206"/>
            <a:ext cx="12192000" cy="793436"/>
          </a:xfrm>
          <a:prstGeom prst="rect">
            <a:avLst/>
          </a:prstGeom>
        </p:spPr>
      </p:pic>
    </p:spTree>
    <p:extLst>
      <p:ext uri="{BB962C8B-B14F-4D97-AF65-F5344CB8AC3E}">
        <p14:creationId xmlns:p14="http://schemas.microsoft.com/office/powerpoint/2010/main" val="401703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a:xfrm>
            <a:off x="492370" y="516835"/>
            <a:ext cx="3084844" cy="2103875"/>
          </a:xfrm>
        </p:spPr>
        <p:txBody>
          <a:bodyPr>
            <a:normAutofit/>
          </a:bodyPr>
          <a:lstStyle/>
          <a:p>
            <a:r>
              <a:rPr lang="en-US" sz="3600">
                <a:solidFill>
                  <a:srgbClr val="FFFFFF"/>
                </a:solidFill>
                <a:latin typeface="+mn-lt"/>
              </a:rPr>
              <a:t>Results Continued</a:t>
            </a:r>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a:xfrm>
            <a:off x="492371" y="2653800"/>
            <a:ext cx="3084844" cy="3335519"/>
          </a:xfrm>
        </p:spPr>
        <p:txBody>
          <a:bodyPr>
            <a:normAutofit/>
          </a:bodyPr>
          <a:lstStyle/>
          <a:p>
            <a:r>
              <a:rPr lang="en-US" sz="1500">
                <a:solidFill>
                  <a:srgbClr val="FFFFFF"/>
                </a:solidFill>
              </a:rPr>
              <a:t>Visualization of neighborhood clusters was done using Folium in python</a:t>
            </a:r>
          </a:p>
          <a:p>
            <a:r>
              <a:rPr lang="en-US" sz="1500">
                <a:solidFill>
                  <a:srgbClr val="FFFFFF"/>
                </a:solidFill>
              </a:rPr>
              <a:t>Different clusters correspond to different colors</a:t>
            </a:r>
          </a:p>
        </p:txBody>
      </p:sp>
      <p:pic>
        <p:nvPicPr>
          <p:cNvPr id="4" name="Picture 3">
            <a:extLst>
              <a:ext uri="{FF2B5EF4-FFF2-40B4-BE49-F238E27FC236}">
                <a16:creationId xmlns:a16="http://schemas.microsoft.com/office/drawing/2014/main" id="{EFAC83F5-809A-EC4A-ADCF-A95C31EBD939}"/>
              </a:ext>
            </a:extLst>
          </p:cNvPr>
          <p:cNvPicPr/>
          <p:nvPr/>
        </p:nvPicPr>
        <p:blipFill rotWithShape="1">
          <a:blip r:embed="rId2">
            <a:extLst>
              <a:ext uri="{28A0092B-C50C-407E-A947-70E740481C1C}">
                <a14:useLocalDpi xmlns:a14="http://schemas.microsoft.com/office/drawing/2010/main" val="0"/>
              </a:ext>
            </a:extLst>
          </a:blip>
          <a:srcRect l="33744" r="8005"/>
          <a:stretch/>
        </p:blipFill>
        <p:spPr>
          <a:xfrm>
            <a:off x="4075043" y="10"/>
            <a:ext cx="8111272" cy="6857990"/>
          </a:xfrm>
          <a:prstGeom prst="rect">
            <a:avLst/>
          </a:prstGeom>
        </p:spPr>
      </p:pic>
      <p:sp>
        <p:nvSpPr>
          <p:cNvPr id="15" name="Rectangle 14">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a:xfrm>
            <a:off x="10609742" y="6459785"/>
            <a:ext cx="602741" cy="365125"/>
          </a:xfrm>
        </p:spPr>
        <p:txBody>
          <a:bodyPr>
            <a:normAutofit/>
          </a:bodyPr>
          <a:lstStyle/>
          <a:p>
            <a:pPr>
              <a:spcAft>
                <a:spcPts val="600"/>
              </a:spcAft>
            </a:pPr>
            <a:fld id="{CA090DF8-AF30-2C41-B480-C5C8796E225F}" type="slidenum">
              <a:rPr lang="en-US" smtClean="0"/>
              <a:pPr>
                <a:spcAft>
                  <a:spcPts val="600"/>
                </a:spcAft>
              </a:pPr>
              <a:t>15</a:t>
            </a:fld>
            <a:endParaRPr lang="en-US"/>
          </a:p>
        </p:txBody>
      </p:sp>
      <p:sp>
        <p:nvSpPr>
          <p:cNvPr id="5" name="TextBox 4">
            <a:extLst>
              <a:ext uri="{FF2B5EF4-FFF2-40B4-BE49-F238E27FC236}">
                <a16:creationId xmlns:a16="http://schemas.microsoft.com/office/drawing/2014/main" id="{9B9046EA-F5E0-0648-AB5D-3A2DBE347515}"/>
              </a:ext>
            </a:extLst>
          </p:cNvPr>
          <p:cNvSpPr txBox="1"/>
          <p:nvPr/>
        </p:nvSpPr>
        <p:spPr>
          <a:xfrm>
            <a:off x="4075043" y="6172201"/>
            <a:ext cx="8111272" cy="685799"/>
          </a:xfrm>
          <a:prstGeom prst="rect">
            <a:avLst/>
          </a:prstGeom>
          <a:solidFill>
            <a:srgbClr val="000000">
              <a:alpha val="50000"/>
            </a:srgbClr>
          </a:solidFill>
          <a:ln>
            <a:noFill/>
          </a:ln>
        </p:spPr>
        <p:txBody>
          <a:bodyPr wrap="square" rtlCol="0">
            <a:noAutofit/>
          </a:bodyPr>
          <a:lstStyle/>
          <a:p>
            <a:pPr algn="ctr">
              <a:spcAft>
                <a:spcPts val="600"/>
              </a:spcAft>
            </a:pPr>
            <a:r>
              <a:rPr lang="en-IN" sz="1300" dirty="0">
                <a:solidFill>
                  <a:srgbClr val="FFFFFF"/>
                </a:solidFill>
              </a:rPr>
              <a:t>Figure: Visualizing the clustering of neighbourhoods in Mumbai</a:t>
            </a:r>
            <a:r>
              <a:rPr lang="en-IN" sz="1300" dirty="0">
                <a:solidFill>
                  <a:srgbClr val="FFFFFF"/>
                </a:solidFill>
                <a:effectLst/>
              </a:rPr>
              <a:t> </a:t>
            </a:r>
            <a:endParaRPr lang="en-US" sz="1300" dirty="0">
              <a:solidFill>
                <a:srgbClr val="FFFFFF"/>
              </a:solidFill>
            </a:endParaRPr>
          </a:p>
        </p:txBody>
      </p:sp>
    </p:spTree>
    <p:extLst>
      <p:ext uri="{BB962C8B-B14F-4D97-AF65-F5344CB8AC3E}">
        <p14:creationId xmlns:p14="http://schemas.microsoft.com/office/powerpoint/2010/main" val="2305831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5E263C-FB7E-4A3E-AD04-5140CD3D1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65ED8C-90F7-4EB0-ACCB-64AEF411E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latin typeface="+mn-lt"/>
              </a:rPr>
              <a:t>Discussion</a:t>
            </a:r>
          </a:p>
        </p:txBody>
      </p:sp>
      <p:sp>
        <p:nvSpPr>
          <p:cNvPr id="16" name="Rectangle 15">
            <a:extLst>
              <a:ext uri="{FF2B5EF4-FFF2-40B4-BE49-F238E27FC236}">
                <a16:creationId xmlns:a16="http://schemas.microsoft.com/office/drawing/2014/main" id="{6604E3BF-88F7-4D19-BEC9-8486966E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a:xfrm>
            <a:off x="10123055" y="6459785"/>
            <a:ext cx="1089428" cy="365125"/>
          </a:xfrm>
        </p:spPr>
        <p:txBody>
          <a:bodyPr>
            <a:normAutofit/>
          </a:bodyPr>
          <a:lstStyle/>
          <a:p>
            <a:pPr>
              <a:spcAft>
                <a:spcPts val="600"/>
              </a:spcAft>
            </a:pPr>
            <a:fld id="{CA090DF8-AF30-2C41-B480-C5C8796E225F}" type="slidenum">
              <a:rPr lang="en-US">
                <a:solidFill>
                  <a:schemeClr val="tx2"/>
                </a:solidFill>
              </a:rPr>
              <a:pPr>
                <a:spcAft>
                  <a:spcPts val="600"/>
                </a:spcAft>
              </a:pPr>
              <a:t>16</a:t>
            </a:fld>
            <a:endParaRPr lang="en-US">
              <a:solidFill>
                <a:schemeClr val="tx2"/>
              </a:solidFill>
            </a:endParaRPr>
          </a:p>
        </p:txBody>
      </p:sp>
      <p:graphicFrame>
        <p:nvGraphicFramePr>
          <p:cNvPr id="8" name="Content Placeholder 2">
            <a:extLst>
              <a:ext uri="{FF2B5EF4-FFF2-40B4-BE49-F238E27FC236}">
                <a16:creationId xmlns:a16="http://schemas.microsoft.com/office/drawing/2014/main" id="{2F4D061B-233E-4E17-B4E6-727AFCE80B02}"/>
              </a:ext>
            </a:extLst>
          </p:cNvPr>
          <p:cNvGraphicFramePr>
            <a:graphicFrameLocks noGrp="1"/>
          </p:cNvGraphicFramePr>
          <p:nvPr>
            <p:ph idx="1"/>
            <p:extLst>
              <p:ext uri="{D42A27DB-BD31-4B8C-83A1-F6EECF244321}">
                <p14:modId xmlns:p14="http://schemas.microsoft.com/office/powerpoint/2010/main" val="22228056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7089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6CD8E5-02AE-E644-8099-5AF264F13A17}"/>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Discussion Continued</a:t>
            </a:r>
          </a:p>
        </p:txBody>
      </p:sp>
      <p:sp>
        <p:nvSpPr>
          <p:cNvPr id="6" name="TextBox 5">
            <a:extLst>
              <a:ext uri="{FF2B5EF4-FFF2-40B4-BE49-F238E27FC236}">
                <a16:creationId xmlns:a16="http://schemas.microsoft.com/office/drawing/2014/main" id="{50F11711-A6AE-0C43-8E97-F82D8D0E0C2F}"/>
              </a:ext>
            </a:extLst>
          </p:cNvPr>
          <p:cNvSpPr txBox="1"/>
          <p:nvPr/>
        </p:nvSpPr>
        <p:spPr>
          <a:xfrm>
            <a:off x="492371" y="2653800"/>
            <a:ext cx="3084844" cy="333551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a:solidFill>
                  <a:srgbClr val="FFFFFF"/>
                </a:solidFill>
              </a:rPr>
              <a:t>Figure: Neighborhoods in Mumbai that are most suited for starting a new restaurant (Cluster 1)</a:t>
            </a:r>
          </a:p>
          <a:p>
            <a:pPr defTabSz="914400">
              <a:lnSpc>
                <a:spcPct val="90000"/>
              </a:lnSpc>
              <a:spcAft>
                <a:spcPts val="600"/>
              </a:spcAft>
              <a:buClr>
                <a:schemeClr val="accent1"/>
              </a:buClr>
              <a:buFont typeface="Calibri" panose="020F0502020204030204" pitchFamily="34" charset="0"/>
            </a:pPr>
            <a:endParaRPr lang="en-US" sz="1500">
              <a:solidFill>
                <a:srgbClr val="FFFFFF"/>
              </a:solidFill>
            </a:endParaRPr>
          </a:p>
          <a:p>
            <a:pPr defTabSz="914400">
              <a:lnSpc>
                <a:spcPct val="90000"/>
              </a:lnSpc>
              <a:spcAft>
                <a:spcPts val="600"/>
              </a:spcAft>
              <a:buClr>
                <a:schemeClr val="accent1"/>
              </a:buClr>
              <a:buFont typeface="Calibri" panose="020F0502020204030204" pitchFamily="34" charset="0"/>
            </a:pPr>
            <a:r>
              <a:rPr lang="en-US" sz="1500">
                <a:solidFill>
                  <a:srgbClr val="FFFFFF"/>
                </a:solidFill>
              </a:rPr>
              <a:t>Plotting results using Folium library in python</a:t>
            </a: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p:txBody>
      </p:sp>
      <p:pic>
        <p:nvPicPr>
          <p:cNvPr id="7" name="Picture 6">
            <a:extLst>
              <a:ext uri="{FF2B5EF4-FFF2-40B4-BE49-F238E27FC236}">
                <a16:creationId xmlns:a16="http://schemas.microsoft.com/office/drawing/2014/main" id="{46A51A5C-585E-473D-BA52-2A46EB8FC026}"/>
              </a:ext>
            </a:extLst>
          </p:cNvPr>
          <p:cNvPicPr>
            <a:picLocks noChangeAspect="1"/>
          </p:cNvPicPr>
          <p:nvPr/>
        </p:nvPicPr>
        <p:blipFill rotWithShape="1">
          <a:blip r:embed="rId2"/>
          <a:srcRect l="27261"/>
          <a:stretch/>
        </p:blipFill>
        <p:spPr>
          <a:xfrm>
            <a:off x="4075043" y="10"/>
            <a:ext cx="8111272" cy="6857990"/>
          </a:xfrm>
          <a:prstGeom prst="rect">
            <a:avLst/>
          </a:prstGeom>
        </p:spPr>
      </p:pic>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C1C08FF-AC1F-8A45-92E3-472C41A10259}"/>
              </a:ext>
            </a:extLst>
          </p:cNvPr>
          <p:cNvSpPr>
            <a:spLocks noGrp="1"/>
          </p:cNvSpPr>
          <p:nvPr>
            <p:ph type="sldNum" sz="quarter" idx="12"/>
          </p:nvPr>
        </p:nvSpPr>
        <p:spPr>
          <a:xfrm>
            <a:off x="10609742" y="6459785"/>
            <a:ext cx="602741" cy="365125"/>
          </a:xfrm>
        </p:spPr>
        <p:txBody>
          <a:bodyPr vert="horz" lIns="91440" tIns="45720" rIns="91440" bIns="45720" rtlCol="0" anchor="ctr">
            <a:normAutofit/>
          </a:bodyPr>
          <a:lstStyle/>
          <a:p>
            <a:pPr defTabSz="914400">
              <a:spcAft>
                <a:spcPts val="600"/>
              </a:spcAft>
            </a:pPr>
            <a:fld id="{CA090DF8-AF30-2C41-B480-C5C8796E225F}" type="slidenum">
              <a:rPr lang="en-US" smtClean="0"/>
              <a:pPr defTabSz="914400">
                <a:spcAft>
                  <a:spcPts val="600"/>
                </a:spcAft>
              </a:pPr>
              <a:t>17</a:t>
            </a:fld>
            <a:endParaRPr lang="en-US"/>
          </a:p>
        </p:txBody>
      </p:sp>
    </p:spTree>
    <p:extLst>
      <p:ext uri="{BB962C8B-B14F-4D97-AF65-F5344CB8AC3E}">
        <p14:creationId xmlns:p14="http://schemas.microsoft.com/office/powerpoint/2010/main" val="443608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5E263C-FB7E-4A3E-AD04-5140CD3D1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65ED8C-90F7-4EB0-ACCB-64AEF411E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latin typeface="+mn-lt"/>
              </a:rPr>
              <a:t>Conclusion</a:t>
            </a:r>
          </a:p>
        </p:txBody>
      </p:sp>
      <p:sp>
        <p:nvSpPr>
          <p:cNvPr id="14" name="Rectangle 13">
            <a:extLst>
              <a:ext uri="{FF2B5EF4-FFF2-40B4-BE49-F238E27FC236}">
                <a16:creationId xmlns:a16="http://schemas.microsoft.com/office/drawing/2014/main" id="{6604E3BF-88F7-4D19-BEC9-8486966E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a:xfrm>
            <a:off x="10123055" y="6459785"/>
            <a:ext cx="1089428" cy="365125"/>
          </a:xfrm>
        </p:spPr>
        <p:txBody>
          <a:bodyPr>
            <a:normAutofit/>
          </a:bodyPr>
          <a:lstStyle/>
          <a:p>
            <a:pPr>
              <a:spcAft>
                <a:spcPts val="600"/>
              </a:spcAft>
            </a:pPr>
            <a:fld id="{CA090DF8-AF30-2C41-B480-C5C8796E225F}" type="slidenum">
              <a:rPr lang="en-US">
                <a:solidFill>
                  <a:schemeClr val="tx2"/>
                </a:solidFill>
              </a:rPr>
              <a:pPr>
                <a:spcAft>
                  <a:spcPts val="600"/>
                </a:spcAft>
              </a:pPr>
              <a:t>18</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489FA623-6C7E-48BD-8658-B3787E7841B6}"/>
              </a:ext>
            </a:extLst>
          </p:cNvPr>
          <p:cNvGraphicFramePr>
            <a:graphicFrameLocks noGrp="1"/>
          </p:cNvGraphicFramePr>
          <p:nvPr>
            <p:ph idx="1"/>
            <p:extLst>
              <p:ext uri="{D42A27DB-BD31-4B8C-83A1-F6EECF244321}">
                <p14:modId xmlns:p14="http://schemas.microsoft.com/office/powerpoint/2010/main" val="42713002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a:xfrm>
            <a:off x="5181601" y="634946"/>
            <a:ext cx="6368142" cy="1450757"/>
          </a:xfrm>
        </p:spPr>
        <p:txBody>
          <a:bodyPr>
            <a:normAutofit/>
          </a:bodyPr>
          <a:lstStyle/>
          <a:p>
            <a:r>
              <a:rPr lang="en-US">
                <a:latin typeface="+mn-lt"/>
              </a:rPr>
              <a:t>Introduction</a:t>
            </a:r>
            <a:endParaRPr lang="en-US" dirty="0">
              <a:latin typeface="+mn-lt"/>
            </a:endParaRPr>
          </a:p>
        </p:txBody>
      </p:sp>
      <p:pic>
        <p:nvPicPr>
          <p:cNvPr id="5" name="Picture 4">
            <a:extLst>
              <a:ext uri="{FF2B5EF4-FFF2-40B4-BE49-F238E27FC236}">
                <a16:creationId xmlns:a16="http://schemas.microsoft.com/office/drawing/2014/main" id="{B8BB1985-062B-FC46-B30F-D1B09C3C9B7F}"/>
              </a:ext>
            </a:extLst>
          </p:cNvPr>
          <p:cNvPicPr>
            <a:picLocks noChangeAspect="1"/>
          </p:cNvPicPr>
          <p:nvPr/>
        </p:nvPicPr>
        <p:blipFill rotWithShape="1">
          <a:blip r:embed="rId2"/>
          <a:srcRect l="30546" r="15764" b="-1"/>
          <a:stretch/>
        </p:blipFill>
        <p:spPr>
          <a:xfrm>
            <a:off x="20" y="-12128"/>
            <a:ext cx="4654276" cy="6870127"/>
          </a:xfrm>
          <a:prstGeom prst="rect">
            <a:avLst/>
          </a:prstGeom>
        </p:spPr>
      </p:pic>
      <p:cxnSp>
        <p:nvCxnSpPr>
          <p:cNvPr id="14" name="Straight Connector 13">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5181601" y="2211172"/>
            <a:ext cx="6368142" cy="3670180"/>
          </a:xfrm>
        </p:spPr>
        <p:txBody>
          <a:bodyPr>
            <a:normAutofit/>
          </a:bodyPr>
          <a:lstStyle/>
          <a:p>
            <a:r>
              <a:rPr lang="en-IN"/>
              <a:t>Mumbai is the financial capital of India and, is also, one of the most densely populated cities in the world.</a:t>
            </a:r>
          </a:p>
          <a:p>
            <a:r>
              <a:rPr lang="en-IN"/>
              <a:t>The multi-cultural nature of the city brings with it numerous cuisines from all over the globe.</a:t>
            </a:r>
          </a:p>
          <a:p>
            <a:r>
              <a:rPr lang="en-US"/>
              <a:t>Business owners and entrepreneurs might be looking to start a new restaurant in Mumbai.</a:t>
            </a:r>
          </a:p>
          <a:p>
            <a:r>
              <a:rPr lang="en-US"/>
              <a:t>The task is to identify neighborhoods that have the potential of being good locations for starting a new restaurant.</a:t>
            </a:r>
            <a:endParaRPr lang="en-US" dirty="0"/>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a:xfrm>
            <a:off x="9900458" y="6459785"/>
            <a:ext cx="1312025" cy="365125"/>
          </a:xfrm>
        </p:spPr>
        <p:txBody>
          <a:bodyPr>
            <a:normAutofit/>
          </a:bodyPr>
          <a:lstStyle/>
          <a:p>
            <a:pPr>
              <a:spcAft>
                <a:spcPts val="600"/>
              </a:spcAft>
            </a:pPr>
            <a:fld id="{CA090DF8-AF30-2C41-B480-C5C8796E225F}" type="slidenum">
              <a:rPr lang="en-US" smtClean="0">
                <a:solidFill>
                  <a:schemeClr val="tx1">
                    <a:lumMod val="75000"/>
                    <a:lumOff val="25000"/>
                  </a:schemeClr>
                </a:solidFill>
              </a:rPr>
              <a:pPr>
                <a:spcAft>
                  <a:spcPts val="600"/>
                </a:spcAft>
              </a:pPr>
              <a:t>1</a:t>
            </a:fld>
            <a:endParaRPr lang="en-US">
              <a:solidFill>
                <a:schemeClr val="tx1">
                  <a:lumMod val="75000"/>
                  <a:lumOff val="25000"/>
                </a:schemeClr>
              </a:solidFill>
            </a:endParaRPr>
          </a:p>
        </p:txBody>
      </p:sp>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a:xfrm>
            <a:off x="990932" y="286603"/>
            <a:ext cx="6750987" cy="1450757"/>
          </a:xfrm>
        </p:spPr>
        <p:txBody>
          <a:bodyPr>
            <a:normAutofit/>
          </a:bodyPr>
          <a:lstStyle/>
          <a:p>
            <a:r>
              <a:rPr lang="en-US" dirty="0">
                <a:solidFill>
                  <a:schemeClr val="accent2"/>
                </a:solidFill>
                <a:latin typeface="+mn-lt"/>
              </a:rPr>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a:xfrm>
            <a:off x="1044204" y="2023962"/>
            <a:ext cx="6697715" cy="3845131"/>
          </a:xfrm>
        </p:spPr>
        <p:txBody>
          <a:bodyPr>
            <a:normAutofit/>
          </a:bodyPr>
          <a:lstStyle/>
          <a:p>
            <a:r>
              <a:rPr lang="en-US" dirty="0"/>
              <a:t>The following data was collected for this project:</a:t>
            </a:r>
          </a:p>
          <a:p>
            <a:pPr lvl="1"/>
            <a:r>
              <a:rPr lang="en-US" sz="2000"/>
              <a:t>Neighborhood data of Mumbai from </a:t>
            </a:r>
            <a:r>
              <a:rPr lang="en-US" sz="2000" u="sng">
                <a:hlinkClick r:id="rId2"/>
              </a:rPr>
              <a:t>https://en.wikipedia.org/wiki/List_of_neighborhoods_in_Mumbai</a:t>
            </a:r>
            <a:r>
              <a:rPr lang="en-IN" sz="2000"/>
              <a:t> </a:t>
            </a:r>
          </a:p>
          <a:p>
            <a:pPr lvl="1"/>
            <a:r>
              <a:rPr lang="en-IN" sz="2000"/>
              <a:t>Geographical coordinates of Mumbai and all neighborhoods in Mumbai using GeoPy and Geocoder libraries in python</a:t>
            </a:r>
          </a:p>
          <a:p>
            <a:pPr lvl="1"/>
            <a:r>
              <a:rPr lang="en-IN" sz="2000"/>
              <a:t>Venue data for all neighborhoods in Mumbai using Foursquare API</a:t>
            </a:r>
            <a:endParaRPr lang="en-US" sz="2000"/>
          </a:p>
          <a:p>
            <a:r>
              <a:rPr lang="en-US"/>
              <a:t>The </a:t>
            </a:r>
            <a:r>
              <a:rPr lang="en-US" dirty="0"/>
              <a:t>data was then cleaned to produce the final datasets shown in the upcoming slides</a:t>
            </a:r>
          </a:p>
          <a:p>
            <a:endParaRPr lang="en-US" dirty="0"/>
          </a:p>
        </p:txBody>
      </p:sp>
      <p:sp>
        <p:nvSpPr>
          <p:cNvPr id="15" name="Rectangle 10">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823"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a:xfrm>
            <a:off x="9900458" y="6459785"/>
            <a:ext cx="1312025" cy="365125"/>
          </a:xfrm>
        </p:spPr>
        <p:txBody>
          <a:bodyPr>
            <a:normAutofit/>
          </a:bodyPr>
          <a:lstStyle/>
          <a:p>
            <a:pPr>
              <a:spcAft>
                <a:spcPts val="600"/>
              </a:spcAft>
            </a:pPr>
            <a:fld id="{CA090DF8-AF30-2C41-B480-C5C8796E225F}" type="slidenum">
              <a:rPr lang="en-US" smtClean="0"/>
              <a:pPr>
                <a:spcAft>
                  <a:spcPts val="600"/>
                </a:spcAft>
              </a:pPr>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4">
            <a:extLst>
              <a:ext uri="{FF2B5EF4-FFF2-40B4-BE49-F238E27FC236}">
                <a16:creationId xmlns:a16="http://schemas.microsoft.com/office/drawing/2014/main" id="{401F3FC2-0CA7-44E2-B365-0C1C192844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6">
            <a:extLst>
              <a:ext uri="{FF2B5EF4-FFF2-40B4-BE49-F238E27FC236}">
                <a16:creationId xmlns:a16="http://schemas.microsoft.com/office/drawing/2014/main" id="{AA28FB93-95A7-4FDC-8465-018F5B4D6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8">
            <a:extLst>
              <a:ext uri="{FF2B5EF4-FFF2-40B4-BE49-F238E27FC236}">
                <a16:creationId xmlns:a16="http://schemas.microsoft.com/office/drawing/2014/main" id="{EE040581-5351-4206-8622-1AB9B6F1B8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20">
            <a:extLst>
              <a:ext uri="{FF2B5EF4-FFF2-40B4-BE49-F238E27FC236}">
                <a16:creationId xmlns:a16="http://schemas.microsoft.com/office/drawing/2014/main" id="{6580E5AA-6B6F-4CBD-976A-38ED09A97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2">
            <a:extLst>
              <a:ext uri="{FF2B5EF4-FFF2-40B4-BE49-F238E27FC236}">
                <a16:creationId xmlns:a16="http://schemas.microsoft.com/office/drawing/2014/main" id="{3D875A80-E950-4530-9D03-18C6DC6C5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68E89B-A7B0-D64B-A78D-5C7E64435DDC}"/>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latin typeface="+mn-lt"/>
              </a:rPr>
              <a:t>Dataset for Mumbai Neighborhoods</a:t>
            </a:r>
            <a:endParaRPr lang="en-US" sz="3600" dirty="0">
              <a:solidFill>
                <a:srgbClr val="FFFFFF"/>
              </a:solidFill>
              <a:latin typeface="+mn-lt"/>
            </a:endParaRPr>
          </a:p>
        </p:txBody>
      </p:sp>
      <p:sp>
        <p:nvSpPr>
          <p:cNvPr id="10" name="TextBox 9">
            <a:extLst>
              <a:ext uri="{FF2B5EF4-FFF2-40B4-BE49-F238E27FC236}">
                <a16:creationId xmlns:a16="http://schemas.microsoft.com/office/drawing/2014/main" id="{8E1FBC3D-0E2E-E746-A62F-2A2DEEAAD059}"/>
              </a:ext>
            </a:extLst>
          </p:cNvPr>
          <p:cNvSpPr txBox="1"/>
          <p:nvPr/>
        </p:nvSpPr>
        <p:spPr>
          <a:xfrm>
            <a:off x="1065212" y="5943600"/>
            <a:ext cx="10058400" cy="543513"/>
          </a:xfrm>
          <a:prstGeom prst="rect">
            <a:avLst/>
          </a:prstGeom>
        </p:spPr>
        <p:txBody>
          <a:bodyPr vert="horz" lIns="91440" tIns="45720" rIns="91440" bIns="45720" rtlCol="0">
            <a:normAutofit/>
          </a:bodyPr>
          <a:lstStyle/>
          <a:p>
            <a:pPr defTabSz="914400">
              <a:lnSpc>
                <a:spcPct val="90000"/>
              </a:lnSpc>
              <a:spcBef>
                <a:spcPts val="1200"/>
              </a:spcBef>
              <a:spcAft>
                <a:spcPts val="200"/>
              </a:spcAft>
              <a:buClr>
                <a:schemeClr val="accent1"/>
              </a:buClr>
              <a:buSzPct val="100000"/>
            </a:pPr>
            <a:r>
              <a:rPr lang="en-US" sz="2000" cap="all" spc="200">
                <a:solidFill>
                  <a:srgbClr val="FFFFFF"/>
                </a:solidFill>
              </a:rPr>
              <a:t>In Figure: First 10 rows of Mumbai Neighborhood Dataframe</a:t>
            </a:r>
            <a:endParaRPr lang="en-US" sz="2000" cap="all" spc="200" dirty="0">
              <a:solidFill>
                <a:srgbClr val="FFFFFF"/>
              </a:solidFill>
            </a:endParaRPr>
          </a:p>
        </p:txBody>
      </p:sp>
      <p:sp>
        <p:nvSpPr>
          <p:cNvPr id="36" name="Rectangle 24">
            <a:extLst>
              <a:ext uri="{FF2B5EF4-FFF2-40B4-BE49-F238E27FC236}">
                <a16:creationId xmlns:a16="http://schemas.microsoft.com/office/drawing/2014/main" id="{42C213CD-3D11-45B6-9C11-54FD2C831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01F6456A-C8F0-4149-8D17-670A0741BE8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CA090DF8-AF30-2C41-B480-C5C8796E225F}" type="slidenum">
              <a:rPr lang="en-US" smtClean="0"/>
              <a:pPr>
                <a:spcAft>
                  <a:spcPts val="600"/>
                </a:spcAft>
              </a:pPr>
              <a:t>3</a:t>
            </a:fld>
            <a:endParaRPr lang="en-US"/>
          </a:p>
        </p:txBody>
      </p:sp>
      <p:pic>
        <p:nvPicPr>
          <p:cNvPr id="5" name="Picture 4">
            <a:extLst>
              <a:ext uri="{FF2B5EF4-FFF2-40B4-BE49-F238E27FC236}">
                <a16:creationId xmlns:a16="http://schemas.microsoft.com/office/drawing/2014/main" id="{7C2C921C-2111-4C3B-A619-0812B40E311D}"/>
              </a:ext>
            </a:extLst>
          </p:cNvPr>
          <p:cNvPicPr>
            <a:picLocks noChangeAspect="1"/>
          </p:cNvPicPr>
          <p:nvPr/>
        </p:nvPicPr>
        <p:blipFill>
          <a:blip r:embed="rId2"/>
          <a:stretch>
            <a:fillRect/>
          </a:stretch>
        </p:blipFill>
        <p:spPr>
          <a:xfrm>
            <a:off x="2186412" y="213682"/>
            <a:ext cx="7475379" cy="4601835"/>
          </a:xfrm>
          <a:prstGeom prst="rect">
            <a:avLst/>
          </a:prstGeom>
        </p:spPr>
      </p:pic>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8CA621-FA6C-924A-BC1D-6DC5A4DDB730}"/>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dirty="0">
                <a:solidFill>
                  <a:srgbClr val="FFFFFF"/>
                </a:solidFill>
                <a:latin typeface="+mn-lt"/>
              </a:rPr>
              <a:t>Dataset for Top 10 Most Common Venues</a:t>
            </a:r>
          </a:p>
        </p:txBody>
      </p:sp>
      <p:sp>
        <p:nvSpPr>
          <p:cNvPr id="6" name="TextBox 5">
            <a:extLst>
              <a:ext uri="{FF2B5EF4-FFF2-40B4-BE49-F238E27FC236}">
                <a16:creationId xmlns:a16="http://schemas.microsoft.com/office/drawing/2014/main" id="{61C367F9-8C0C-A840-874C-6333A9ED1F9E}"/>
              </a:ext>
            </a:extLst>
          </p:cNvPr>
          <p:cNvSpPr txBox="1"/>
          <p:nvPr/>
        </p:nvSpPr>
        <p:spPr>
          <a:xfrm>
            <a:off x="492371" y="2653800"/>
            <a:ext cx="3084844" cy="333551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In Figure: First 10 rows of top 10 most common venues for all neighborhoods </a:t>
            </a:r>
          </a:p>
        </p:txBody>
      </p:sp>
      <p:sp>
        <p:nvSpPr>
          <p:cNvPr id="15" name="Rectangle 14">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4230477" y="1773715"/>
            <a:ext cx="7766892" cy="3238959"/>
          </a:xfrm>
          <a:prstGeom prst="rect">
            <a:avLst/>
          </a:prstGeom>
        </p:spPr>
      </p:pic>
      <p:sp>
        <p:nvSpPr>
          <p:cNvPr id="4" name="Slide Number Placeholder 3">
            <a:extLst>
              <a:ext uri="{FF2B5EF4-FFF2-40B4-BE49-F238E27FC236}">
                <a16:creationId xmlns:a16="http://schemas.microsoft.com/office/drawing/2014/main" id="{A925CACA-4C59-7047-B543-0F923DA1A1BF}"/>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CA090DF8-AF30-2C41-B480-C5C8796E225F}" type="slidenum">
              <a:rPr lang="en-US">
                <a:solidFill>
                  <a:schemeClr val="tx2"/>
                </a:solidFill>
              </a:rPr>
              <a:pPr defTabSz="914400">
                <a:spcAft>
                  <a:spcPts val="600"/>
                </a:spcAft>
              </a:pPr>
              <a:t>4</a:t>
            </a:fld>
            <a:endParaRPr lang="en-US">
              <a:solidFill>
                <a:schemeClr val="tx2"/>
              </a:solidFill>
            </a:endParaRPr>
          </a:p>
        </p:txBody>
      </p:sp>
    </p:spTree>
    <p:extLst>
      <p:ext uri="{BB962C8B-B14F-4D97-AF65-F5344CB8AC3E}">
        <p14:creationId xmlns:p14="http://schemas.microsoft.com/office/powerpoint/2010/main" val="16006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a:xfrm>
            <a:off x="6411685" y="634946"/>
            <a:ext cx="5127171" cy="1450757"/>
          </a:xfrm>
        </p:spPr>
        <p:txBody>
          <a:bodyPr>
            <a:normAutofit/>
          </a:bodyPr>
          <a:lstStyle/>
          <a:p>
            <a:r>
              <a:rPr lang="en-US" dirty="0">
                <a:latin typeface="+mn-lt"/>
              </a:rPr>
              <a:t>Methodology</a:t>
            </a:r>
          </a:p>
        </p:txBody>
      </p:sp>
      <p:pic>
        <p:nvPicPr>
          <p:cNvPr id="8" name="Picture 7">
            <a:extLst>
              <a:ext uri="{FF2B5EF4-FFF2-40B4-BE49-F238E27FC236}">
                <a16:creationId xmlns:a16="http://schemas.microsoft.com/office/drawing/2014/main" id="{6F29C00A-04FC-42ED-A1C7-CB4FA4F79895}"/>
              </a:ext>
            </a:extLst>
          </p:cNvPr>
          <p:cNvPicPr>
            <a:picLocks noChangeAspect="1"/>
          </p:cNvPicPr>
          <p:nvPr/>
        </p:nvPicPr>
        <p:blipFill>
          <a:blip r:embed="rId2"/>
          <a:stretch>
            <a:fillRect/>
          </a:stretch>
        </p:blipFill>
        <p:spPr>
          <a:xfrm>
            <a:off x="643192" y="1442685"/>
            <a:ext cx="5451627" cy="3652589"/>
          </a:xfrm>
          <a:prstGeom prst="rect">
            <a:avLst/>
          </a:prstGeom>
        </p:spPr>
      </p:pic>
      <p:cxnSp>
        <p:nvCxnSpPr>
          <p:cNvPr id="24" name="Straight Connector 23">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6411684" y="2198914"/>
            <a:ext cx="5127172" cy="3670180"/>
          </a:xfrm>
        </p:spPr>
        <p:txBody>
          <a:bodyPr>
            <a:normAutofit/>
          </a:bodyPr>
          <a:lstStyle/>
          <a:p>
            <a:r>
              <a:rPr lang="en-US" b="1" dirty="0"/>
              <a:t>Data Visualization</a:t>
            </a:r>
          </a:p>
          <a:p>
            <a:pPr lvl="1"/>
            <a:r>
              <a:rPr lang="en-US" dirty="0"/>
              <a:t>Mumbai neighborhoods data was plotted for providing a better understanding</a:t>
            </a:r>
          </a:p>
          <a:p>
            <a:pPr lvl="1"/>
            <a:r>
              <a:rPr lang="en-US" dirty="0"/>
              <a:t>The graph alongside depicts the number of neighborhoods in each location of Mumbai</a:t>
            </a:r>
          </a:p>
          <a:p>
            <a:pPr lvl="1"/>
            <a:r>
              <a:rPr lang="en-US" dirty="0"/>
              <a:t>All neighborhoods on the outskirts of the city have been grouped as “Mumbai”</a:t>
            </a:r>
          </a:p>
          <a:p>
            <a:pPr lvl="1"/>
            <a:r>
              <a:rPr lang="en-US" dirty="0"/>
              <a:t>Western Suburbs and South Mumbai contain the highest number of neighborhoods</a:t>
            </a:r>
          </a:p>
        </p:txBody>
      </p:sp>
      <p:sp>
        <p:nvSpPr>
          <p:cNvPr id="26" name="Rectangle 25">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a:xfrm>
            <a:off x="9900458" y="6459785"/>
            <a:ext cx="1312025" cy="365125"/>
          </a:xfrm>
        </p:spPr>
        <p:txBody>
          <a:bodyPr>
            <a:normAutofit/>
          </a:bodyPr>
          <a:lstStyle/>
          <a:p>
            <a:pPr>
              <a:spcAft>
                <a:spcPts val="600"/>
              </a:spcAft>
            </a:pPr>
            <a:fld id="{CA090DF8-AF30-2C41-B480-C5C8796E225F}" type="slidenum">
              <a:rPr lang="en-US" smtClean="0"/>
              <a:pPr>
                <a:spcAft>
                  <a:spcPts val="600"/>
                </a:spcAft>
              </a:pPr>
              <a:t>5</a:t>
            </a:fld>
            <a:endParaRPr lang="en-US"/>
          </a:p>
        </p:txBody>
      </p:sp>
      <p:sp>
        <p:nvSpPr>
          <p:cNvPr id="5" name="TextBox 4">
            <a:extLst>
              <a:ext uri="{FF2B5EF4-FFF2-40B4-BE49-F238E27FC236}">
                <a16:creationId xmlns:a16="http://schemas.microsoft.com/office/drawing/2014/main" id="{74D0667C-D519-3C48-AB24-CA5D1CA86C10}"/>
              </a:ext>
            </a:extLst>
          </p:cNvPr>
          <p:cNvSpPr txBox="1"/>
          <p:nvPr/>
        </p:nvSpPr>
        <p:spPr>
          <a:xfrm>
            <a:off x="643192" y="5419095"/>
            <a:ext cx="5451627" cy="365258"/>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Figure: </a:t>
            </a:r>
            <a:r>
              <a:rPr lang="en-IN" sz="1300" dirty="0">
                <a:solidFill>
                  <a:srgbClr val="FFFFFF"/>
                </a:solidFill>
              </a:rPr>
              <a:t>Number of neighbourhoods grouped by location</a:t>
            </a:r>
          </a:p>
          <a:p>
            <a:pPr algn="ctr">
              <a:spcAft>
                <a:spcPts val="600"/>
              </a:spcAft>
            </a:pPr>
            <a:endParaRPr lang="en-US" sz="1300" dirty="0">
              <a:solidFill>
                <a:srgbClr val="FFFFFF"/>
              </a:solidFill>
            </a:endParaRPr>
          </a:p>
        </p:txBody>
      </p:sp>
    </p:spTree>
    <p:extLst>
      <p:ext uri="{BB962C8B-B14F-4D97-AF65-F5344CB8AC3E}">
        <p14:creationId xmlns:p14="http://schemas.microsoft.com/office/powerpoint/2010/main" val="18549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a:xfrm>
            <a:off x="492370" y="516835"/>
            <a:ext cx="3084844" cy="2103875"/>
          </a:xfrm>
        </p:spPr>
        <p:txBody>
          <a:bodyPr>
            <a:normAutofit/>
          </a:bodyPr>
          <a:lstStyle/>
          <a:p>
            <a:r>
              <a:rPr lang="en-US" sz="3600">
                <a:solidFill>
                  <a:srgbClr val="FFFFFF"/>
                </a:solidFill>
                <a:latin typeface="+mn-lt"/>
              </a:rPr>
              <a:t>Methodology Continued</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492371" y="2653800"/>
            <a:ext cx="3084844" cy="3335519"/>
          </a:xfrm>
        </p:spPr>
        <p:txBody>
          <a:bodyPr>
            <a:normAutofit/>
          </a:bodyPr>
          <a:lstStyle/>
          <a:p>
            <a:r>
              <a:rPr lang="en-US" sz="1500" b="1">
                <a:solidFill>
                  <a:srgbClr val="FFFFFF"/>
                </a:solidFill>
              </a:rPr>
              <a:t>Data Visualization</a:t>
            </a:r>
          </a:p>
          <a:p>
            <a:pPr lvl="1"/>
            <a:r>
              <a:rPr lang="en-US" sz="1500">
                <a:solidFill>
                  <a:srgbClr val="FFFFFF"/>
                </a:solidFill>
              </a:rPr>
              <a:t>The Folium library in python was used to visualize the spread of all neighborhoods across Mumbai</a:t>
            </a:r>
          </a:p>
        </p:txBody>
      </p:sp>
      <p:pic>
        <p:nvPicPr>
          <p:cNvPr id="4" name="Picture 3">
            <a:extLst>
              <a:ext uri="{FF2B5EF4-FFF2-40B4-BE49-F238E27FC236}">
                <a16:creationId xmlns:a16="http://schemas.microsoft.com/office/drawing/2014/main" id="{B2A98DAD-D308-2F43-8035-3EBA4B2A8996}"/>
              </a:ext>
            </a:extLst>
          </p:cNvPr>
          <p:cNvPicPr/>
          <p:nvPr/>
        </p:nvPicPr>
        <p:blipFill rotWithShape="1">
          <a:blip r:embed="rId2">
            <a:extLst>
              <a:ext uri="{28A0092B-C50C-407E-A947-70E740481C1C}">
                <a14:useLocalDpi xmlns:a14="http://schemas.microsoft.com/office/drawing/2010/main" val="0"/>
              </a:ext>
            </a:extLst>
          </a:blip>
          <a:srcRect l="34357"/>
          <a:stretch/>
        </p:blipFill>
        <p:spPr>
          <a:xfrm>
            <a:off x="4075043" y="10"/>
            <a:ext cx="8111272" cy="6857990"/>
          </a:xfrm>
          <a:prstGeom prst="rect">
            <a:avLst/>
          </a:prstGeom>
        </p:spPr>
      </p:pic>
      <p:sp>
        <p:nvSpPr>
          <p:cNvPr id="15" name="Rectangle 14">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a:xfrm>
            <a:off x="10609742" y="6459785"/>
            <a:ext cx="602741" cy="365125"/>
          </a:xfrm>
        </p:spPr>
        <p:txBody>
          <a:bodyPr>
            <a:normAutofit/>
          </a:bodyPr>
          <a:lstStyle/>
          <a:p>
            <a:pPr>
              <a:spcAft>
                <a:spcPts val="600"/>
              </a:spcAft>
            </a:pPr>
            <a:fld id="{CA090DF8-AF30-2C41-B480-C5C8796E225F}" type="slidenum">
              <a:rPr lang="en-US" smtClean="0"/>
              <a:pPr>
                <a:spcAft>
                  <a:spcPts val="600"/>
                </a:spcAft>
              </a:pPr>
              <a:t>6</a:t>
            </a:fld>
            <a:endParaRPr lang="en-US"/>
          </a:p>
        </p:txBody>
      </p:sp>
      <p:sp>
        <p:nvSpPr>
          <p:cNvPr id="5" name="TextBox 4">
            <a:extLst>
              <a:ext uri="{FF2B5EF4-FFF2-40B4-BE49-F238E27FC236}">
                <a16:creationId xmlns:a16="http://schemas.microsoft.com/office/drawing/2014/main" id="{1E43D1E6-42DE-EF4F-A8D3-821361856D1D}"/>
              </a:ext>
            </a:extLst>
          </p:cNvPr>
          <p:cNvSpPr txBox="1"/>
          <p:nvPr/>
        </p:nvSpPr>
        <p:spPr>
          <a:xfrm>
            <a:off x="4075043" y="6172201"/>
            <a:ext cx="8111272" cy="685799"/>
          </a:xfrm>
          <a:prstGeom prst="rect">
            <a:avLst/>
          </a:prstGeom>
          <a:solidFill>
            <a:srgbClr val="000000">
              <a:alpha val="50000"/>
            </a:srgbClr>
          </a:solidFill>
          <a:ln>
            <a:noFill/>
          </a:ln>
        </p:spPr>
        <p:txBody>
          <a:bodyPr wrap="square" rtlCol="0">
            <a:noAutofit/>
          </a:bodyPr>
          <a:lstStyle/>
          <a:p>
            <a:pPr algn="ctr">
              <a:spcAft>
                <a:spcPts val="600"/>
              </a:spcAft>
            </a:pPr>
            <a:r>
              <a:rPr lang="en-IN" sz="1300" dirty="0">
                <a:solidFill>
                  <a:srgbClr val="FFFFFF"/>
                </a:solidFill>
              </a:rPr>
              <a:t>Figure: The neighbourhood spread across Mumbai</a:t>
            </a:r>
            <a:endParaRPr lang="en-US" sz="1300" dirty="0">
              <a:solidFill>
                <a:srgbClr val="FFFFFF"/>
              </a:solidFill>
            </a:endParaRPr>
          </a:p>
        </p:txBody>
      </p:sp>
    </p:spTree>
    <p:extLst>
      <p:ext uri="{BB962C8B-B14F-4D97-AF65-F5344CB8AC3E}">
        <p14:creationId xmlns:p14="http://schemas.microsoft.com/office/powerpoint/2010/main" val="16701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a:xfrm>
            <a:off x="492370" y="516835"/>
            <a:ext cx="3084844" cy="2103875"/>
          </a:xfrm>
        </p:spPr>
        <p:txBody>
          <a:bodyPr>
            <a:normAutofit/>
          </a:bodyPr>
          <a:lstStyle/>
          <a:p>
            <a:r>
              <a:rPr lang="en-US" sz="3600">
                <a:solidFill>
                  <a:srgbClr val="FFFFFF"/>
                </a:solidFill>
                <a:latin typeface="+mn-lt"/>
              </a:rPr>
              <a:t>Methodology Continued</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492371" y="2653800"/>
            <a:ext cx="3084844" cy="3335519"/>
          </a:xfrm>
        </p:spPr>
        <p:txBody>
          <a:bodyPr>
            <a:normAutofit/>
          </a:bodyPr>
          <a:lstStyle/>
          <a:p>
            <a:r>
              <a:rPr lang="en-US" sz="1500" b="1">
                <a:solidFill>
                  <a:srgbClr val="FFFFFF"/>
                </a:solidFill>
              </a:rPr>
              <a:t>One-hot Encoding</a:t>
            </a:r>
          </a:p>
          <a:p>
            <a:pPr lvl="1"/>
            <a:r>
              <a:rPr lang="en-US" sz="1500">
                <a:solidFill>
                  <a:srgbClr val="FFFFFF"/>
                </a:solidFill>
              </a:rPr>
              <a:t>One-hot Encoding was used to encode venue categories to numeric values with 1 if a venue belongs to a category and 0 if a venue does not belong to a category for all neighborhoods</a:t>
            </a:r>
          </a:p>
          <a:p>
            <a:pPr lvl="1"/>
            <a:r>
              <a:rPr lang="en-US" sz="1500">
                <a:solidFill>
                  <a:srgbClr val="FFFFFF"/>
                </a:solidFill>
              </a:rPr>
              <a:t>The average is then taken for all venue categories in a neighborhood to produce the dataframe shown</a:t>
            </a:r>
          </a:p>
        </p:txBody>
      </p:sp>
      <p:sp>
        <p:nvSpPr>
          <p:cNvPr id="21" name="Rectangle 14">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4104079" y="1905918"/>
            <a:ext cx="7954220" cy="3073706"/>
          </a:xfrm>
          <a:prstGeom prst="rect">
            <a:avLst/>
          </a:prstGeom>
        </p:spPr>
      </p:pic>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a:xfrm>
            <a:off x="9900458" y="6459785"/>
            <a:ext cx="1312025" cy="365125"/>
          </a:xfrm>
        </p:spPr>
        <p:txBody>
          <a:bodyPr>
            <a:normAutofit/>
          </a:bodyPr>
          <a:lstStyle/>
          <a:p>
            <a:pPr>
              <a:spcAft>
                <a:spcPts val="600"/>
              </a:spcAft>
            </a:pPr>
            <a:fld id="{CA090DF8-AF30-2C41-B480-C5C8796E225F}" type="slidenum">
              <a:rPr lang="en-US">
                <a:solidFill>
                  <a:schemeClr val="tx2"/>
                </a:solidFill>
              </a:rPr>
              <a:pPr>
                <a:spcAft>
                  <a:spcPts val="600"/>
                </a:spcAft>
              </a:pPr>
              <a:t>7</a:t>
            </a:fld>
            <a:endParaRPr lang="en-US">
              <a:solidFill>
                <a:schemeClr val="tx2"/>
              </a:solidFill>
            </a:endParaRPr>
          </a:p>
        </p:txBody>
      </p:sp>
      <p:sp>
        <p:nvSpPr>
          <p:cNvPr id="5" name="TextBox 4">
            <a:extLst>
              <a:ext uri="{FF2B5EF4-FFF2-40B4-BE49-F238E27FC236}">
                <a16:creationId xmlns:a16="http://schemas.microsoft.com/office/drawing/2014/main" id="{D7DCFE03-130D-DD47-9D3A-521EF85DC957}"/>
              </a:ext>
            </a:extLst>
          </p:cNvPr>
          <p:cNvSpPr txBox="1"/>
          <p:nvPr/>
        </p:nvSpPr>
        <p:spPr>
          <a:xfrm>
            <a:off x="4688882" y="4979624"/>
            <a:ext cx="6798082" cy="220937"/>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Figure: </a:t>
            </a:r>
            <a:r>
              <a:rPr lang="en-IN" sz="1300" dirty="0">
                <a:solidFill>
                  <a:srgbClr val="FFFFFF"/>
                </a:solidFill>
              </a:rPr>
              <a:t>One-hot Encoding resulting </a:t>
            </a:r>
            <a:r>
              <a:rPr lang="en-IN" sz="1300" dirty="0" err="1">
                <a:solidFill>
                  <a:srgbClr val="FFFFFF"/>
                </a:solidFill>
              </a:rPr>
              <a:t>dataframe</a:t>
            </a:r>
            <a:r>
              <a:rPr lang="en-IN" sz="1300" dirty="0">
                <a:solidFill>
                  <a:srgbClr val="FFFFFF"/>
                </a:solidFill>
                <a:effectLst/>
              </a:rPr>
              <a:t> </a:t>
            </a:r>
            <a:endParaRPr lang="en-US" sz="1300" dirty="0">
              <a:solidFill>
                <a:srgbClr val="FFFFFF"/>
              </a:solidFill>
            </a:endParaRPr>
          </a:p>
        </p:txBody>
      </p:sp>
    </p:spTree>
    <p:extLst>
      <p:ext uri="{BB962C8B-B14F-4D97-AF65-F5344CB8AC3E}">
        <p14:creationId xmlns:p14="http://schemas.microsoft.com/office/powerpoint/2010/main" val="1972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a:xfrm>
            <a:off x="492370" y="516835"/>
            <a:ext cx="3084844" cy="2103875"/>
          </a:xfrm>
        </p:spPr>
        <p:txBody>
          <a:bodyPr>
            <a:normAutofit/>
          </a:bodyPr>
          <a:lstStyle/>
          <a:p>
            <a:r>
              <a:rPr lang="en-US" sz="3600">
                <a:solidFill>
                  <a:srgbClr val="FFFFFF"/>
                </a:solidFill>
                <a:latin typeface="+mn-lt"/>
              </a:rPr>
              <a:t>Methodology Continued</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492371" y="2653800"/>
            <a:ext cx="3084844" cy="3335519"/>
          </a:xfrm>
        </p:spPr>
        <p:txBody>
          <a:bodyPr>
            <a:normAutofit/>
          </a:bodyPr>
          <a:lstStyle/>
          <a:p>
            <a:r>
              <a:rPr lang="en-US" sz="1500" b="1" dirty="0">
                <a:solidFill>
                  <a:srgbClr val="FFFFFF"/>
                </a:solidFill>
              </a:rPr>
              <a:t>Unsupervised Learning Model</a:t>
            </a:r>
          </a:p>
          <a:p>
            <a:pPr lvl="1"/>
            <a:r>
              <a:rPr lang="en-US" sz="1500" dirty="0" err="1">
                <a:solidFill>
                  <a:srgbClr val="FFFFFF"/>
                </a:solidFill>
              </a:rPr>
              <a:t>KMeans</a:t>
            </a:r>
            <a:r>
              <a:rPr lang="en-US" sz="1500" dirty="0">
                <a:solidFill>
                  <a:srgbClr val="FFFFFF"/>
                </a:solidFill>
              </a:rPr>
              <a:t> clustering was used to cluster neighborhoods in Mumbai based on venue categories</a:t>
            </a:r>
          </a:p>
          <a:p>
            <a:pPr lvl="1"/>
            <a:r>
              <a:rPr lang="en-US" sz="1500" dirty="0">
                <a:solidFill>
                  <a:srgbClr val="FFFFFF"/>
                </a:solidFill>
              </a:rPr>
              <a:t>The plot shows a maximum Silhouette Score for 5 clusters and thus the </a:t>
            </a:r>
            <a:r>
              <a:rPr lang="en-US" sz="1500" dirty="0" err="1">
                <a:solidFill>
                  <a:srgbClr val="FFFFFF"/>
                </a:solidFill>
              </a:rPr>
              <a:t>n_clusters</a:t>
            </a:r>
            <a:r>
              <a:rPr lang="en-US" sz="1500" dirty="0">
                <a:solidFill>
                  <a:srgbClr val="FFFFFF"/>
                </a:solidFill>
              </a:rPr>
              <a:t> parameter in </a:t>
            </a:r>
            <a:r>
              <a:rPr lang="en-US" sz="1500" dirty="0" err="1">
                <a:solidFill>
                  <a:srgbClr val="FFFFFF"/>
                </a:solidFill>
              </a:rPr>
              <a:t>KMeans</a:t>
            </a:r>
            <a:r>
              <a:rPr lang="en-US" sz="1500" dirty="0">
                <a:solidFill>
                  <a:srgbClr val="FFFFFF"/>
                </a:solidFill>
              </a:rPr>
              <a:t> clustering was set to 5</a:t>
            </a:r>
          </a:p>
        </p:txBody>
      </p:sp>
      <p:sp>
        <p:nvSpPr>
          <p:cNvPr id="15" name="Rectangle 14">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4742017" y="1602016"/>
            <a:ext cx="6798082" cy="3653967"/>
          </a:xfrm>
          <a:prstGeom prst="rect">
            <a:avLst/>
          </a:prstGeom>
        </p:spPr>
      </p:pic>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a:xfrm>
            <a:off x="9900458" y="6459785"/>
            <a:ext cx="1312025" cy="365125"/>
          </a:xfrm>
        </p:spPr>
        <p:txBody>
          <a:bodyPr>
            <a:normAutofit/>
          </a:bodyPr>
          <a:lstStyle/>
          <a:p>
            <a:pPr>
              <a:spcAft>
                <a:spcPts val="600"/>
              </a:spcAft>
            </a:pPr>
            <a:fld id="{CA090DF8-AF30-2C41-B480-C5C8796E225F}" type="slidenum">
              <a:rPr lang="en-US">
                <a:solidFill>
                  <a:schemeClr val="tx2"/>
                </a:solidFill>
              </a:rPr>
              <a:pPr>
                <a:spcAft>
                  <a:spcPts val="600"/>
                </a:spcAft>
              </a:pPr>
              <a:t>8</a:t>
            </a:fld>
            <a:endParaRPr lang="en-US">
              <a:solidFill>
                <a:schemeClr val="tx2"/>
              </a:solidFill>
            </a:endParaRPr>
          </a:p>
        </p:txBody>
      </p:sp>
      <p:sp>
        <p:nvSpPr>
          <p:cNvPr id="5" name="TextBox 4">
            <a:extLst>
              <a:ext uri="{FF2B5EF4-FFF2-40B4-BE49-F238E27FC236}">
                <a16:creationId xmlns:a16="http://schemas.microsoft.com/office/drawing/2014/main" id="{7785ED53-A521-504F-93A4-E950C0D9C633}"/>
              </a:ext>
            </a:extLst>
          </p:cNvPr>
          <p:cNvSpPr txBox="1"/>
          <p:nvPr/>
        </p:nvSpPr>
        <p:spPr>
          <a:xfrm>
            <a:off x="4742017" y="5255983"/>
            <a:ext cx="6798082" cy="365396"/>
          </a:xfrm>
          <a:prstGeom prst="rect">
            <a:avLst/>
          </a:prstGeom>
          <a:solidFill>
            <a:srgbClr val="000000">
              <a:alpha val="50000"/>
            </a:srgbClr>
          </a:solidFill>
          <a:ln>
            <a:noFill/>
          </a:ln>
        </p:spPr>
        <p:txBody>
          <a:bodyPr wrap="square" rtlCol="0">
            <a:noAutofit/>
          </a:bodyPr>
          <a:lstStyle/>
          <a:p>
            <a:pPr algn="ctr">
              <a:spcAft>
                <a:spcPts val="600"/>
              </a:spcAft>
            </a:pPr>
            <a:r>
              <a:rPr lang="en-IN" sz="1150" dirty="0">
                <a:solidFill>
                  <a:srgbClr val="FFFFFF"/>
                </a:solidFill>
              </a:rPr>
              <a:t>Figure: Silhouette scores for varying number of clusters</a:t>
            </a:r>
            <a:r>
              <a:rPr lang="en-IN" sz="1150" dirty="0">
                <a:solidFill>
                  <a:srgbClr val="FFFFFF"/>
                </a:solidFill>
                <a:effectLst/>
              </a:rPr>
              <a:t> in </a:t>
            </a:r>
            <a:r>
              <a:rPr lang="en-IN" sz="1150" dirty="0" err="1">
                <a:solidFill>
                  <a:srgbClr val="FFFFFF"/>
                </a:solidFill>
                <a:effectLst/>
              </a:rPr>
              <a:t>KMeans</a:t>
            </a:r>
            <a:r>
              <a:rPr lang="en-IN" sz="1150" dirty="0">
                <a:solidFill>
                  <a:srgbClr val="FFFFFF"/>
                </a:solidFill>
                <a:effectLst/>
              </a:rPr>
              <a:t> clustering</a:t>
            </a:r>
            <a:endParaRPr lang="en-US" sz="1150" dirty="0">
              <a:solidFill>
                <a:srgbClr val="FFFFFF"/>
              </a:solidFill>
            </a:endParaRPr>
          </a:p>
        </p:txBody>
      </p:sp>
    </p:spTree>
    <p:extLst>
      <p:ext uri="{BB962C8B-B14F-4D97-AF65-F5344CB8AC3E}">
        <p14:creationId xmlns:p14="http://schemas.microsoft.com/office/powerpoint/2010/main" val="934471647"/>
      </p:ext>
    </p:extLst>
  </p:cSld>
  <p:clrMapOvr>
    <a:masterClrMapping/>
  </p:clrMapOvr>
</p:sld>
</file>

<file path=ppt/theme/theme1.xml><?xml version="1.0" encoding="utf-8"?>
<a:theme xmlns:a="http://schemas.openxmlformats.org/drawingml/2006/main" name="Retrospec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191</TotalTime>
  <Words>785</Words>
  <Application>Microsoft Office PowerPoint</Application>
  <PresentationFormat>Widescreen</PresentationFormat>
  <Paragraphs>89</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Calibri</vt:lpstr>
      <vt:lpstr>Calibri Light</vt:lpstr>
      <vt:lpstr>Retrospect</vt:lpstr>
      <vt:lpstr>Analyzing the Neighborhoods in Mumbai for Starting a Restaurant</vt:lpstr>
      <vt:lpstr>Introduction</vt:lpstr>
      <vt:lpstr>Data Collection</vt:lpstr>
      <vt:lpstr>Dataset for Mumbai Neighborhoods</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1</vt:lpstr>
      <vt:lpstr>Results Continued – Cluster 2</vt:lpstr>
      <vt:lpstr>Results Continued – Cluster 3</vt:lpstr>
      <vt:lpstr>Results Continued – Cluster 4 and 5</vt:lpstr>
      <vt:lpstr>Results Continued</vt:lpstr>
      <vt:lpstr>Discussion</vt:lpstr>
      <vt:lpstr>Discussion Continued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Kaur, Tanveen</cp:lastModifiedBy>
  <cp:revision>42</cp:revision>
  <dcterms:created xsi:type="dcterms:W3CDTF">2020-08-04T12:52:02Z</dcterms:created>
  <dcterms:modified xsi:type="dcterms:W3CDTF">2021-08-15T07:20:14Z</dcterms:modified>
</cp:coreProperties>
</file>